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8" r:id="rId2"/>
    <p:sldId id="262" r:id="rId3"/>
    <p:sldId id="335" r:id="rId4"/>
    <p:sldId id="375" r:id="rId5"/>
    <p:sldId id="277" r:id="rId6"/>
    <p:sldId id="376" r:id="rId7"/>
    <p:sldId id="391" r:id="rId8"/>
    <p:sldId id="392" r:id="rId9"/>
    <p:sldId id="393" r:id="rId10"/>
    <p:sldId id="317" r:id="rId11"/>
    <p:sldId id="390" r:id="rId12"/>
    <p:sldId id="389" r:id="rId13"/>
    <p:sldId id="364" r:id="rId14"/>
    <p:sldId id="394" r:id="rId15"/>
    <p:sldId id="470" r:id="rId16"/>
    <p:sldId id="449"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0" autoAdjust="0"/>
  </p:normalViewPr>
  <p:slideViewPr>
    <p:cSldViewPr snapToGrid="0">
      <p:cViewPr varScale="1">
        <p:scale>
          <a:sx n="87" d="100"/>
          <a:sy n="87" d="100"/>
        </p:scale>
        <p:origin x="62"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2022/01/23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14</a:t>
            </a:fld>
            <a:endParaRPr lang="zh-CN" altLang="en-US"/>
          </a:p>
        </p:txBody>
      </p:sp>
    </p:spTree>
    <p:extLst>
      <p:ext uri="{BB962C8B-B14F-4D97-AF65-F5344CB8AC3E}">
        <p14:creationId xmlns:p14="http://schemas.microsoft.com/office/powerpoint/2010/main" val="3779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a:extLst>
              <a:ext uri="{FF2B5EF4-FFF2-40B4-BE49-F238E27FC236}">
                <a16:creationId xmlns:a16="http://schemas.microsoft.com/office/drawing/2014/main" id="{5F6AD084-101B-4C3D-9639-B5C61933521A}"/>
              </a:ext>
            </a:extLst>
          </p:cNvPr>
          <p:cNvSpPr>
            <a:spLocks noGrp="1" noRot="1" noChangeAspect="1" noChangeArrowheads="1" noTextEdit="1"/>
          </p:cNvSpPr>
          <p:nvPr>
            <p:ph type="sldImg" idx="4294967295"/>
          </p:nvPr>
        </p:nvSpPr>
        <p:spPr>
          <a:ln>
            <a:miter lim="800000"/>
          </a:ln>
        </p:spPr>
      </p:sp>
      <p:sp>
        <p:nvSpPr>
          <p:cNvPr id="18435" name="备注占位符 2">
            <a:extLst>
              <a:ext uri="{FF2B5EF4-FFF2-40B4-BE49-F238E27FC236}">
                <a16:creationId xmlns:a16="http://schemas.microsoft.com/office/drawing/2014/main" id="{84A78726-BC1E-4473-A219-B407E10B5F9E}"/>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8436" name="灯片编号占位符 3">
            <a:extLst>
              <a:ext uri="{FF2B5EF4-FFF2-40B4-BE49-F238E27FC236}">
                <a16:creationId xmlns:a16="http://schemas.microsoft.com/office/drawing/2014/main" id="{3FCD3877-0549-4D0A-800E-4756234FE2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DB6C337C-D0C2-4212-A23A-3912E975AF2E}" type="slidenum">
              <a:rPr lang="zh-CN" altLang="en-US" smtClean="0"/>
              <a:pPr/>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96391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95212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59977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381137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64826151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2022/01/23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2022/01/23</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17.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7.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85075"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Yabo</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Yin</a:t>
            </a:r>
          </a:p>
        </p:txBody>
      </p:sp>
      <p:sp>
        <p:nvSpPr>
          <p:cNvPr id="5" name="文本框 4"/>
          <p:cNvSpPr txBox="1"/>
          <p:nvPr/>
        </p:nvSpPr>
        <p:spPr>
          <a:xfrm>
            <a:off x="464011" y="1882842"/>
            <a:ext cx="11185063" cy="584775"/>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Knowledge Bridging for Empathetic Dialogue Generation</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615553"/>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——AAAI2022</a:t>
            </a:r>
          </a:p>
          <a:p>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370410" y="2713837"/>
            <a:ext cx="9451180" cy="1323439"/>
          </a:xfrm>
          <a:prstGeom prst="rect">
            <a:avLst/>
          </a:prstGeom>
          <a:noFill/>
        </p:spPr>
        <p:txBody>
          <a:bodyPr wrap="square">
            <a:spAutoFit/>
          </a:bodyPr>
          <a:lstStyle/>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Qintong</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a:t>
            </a:r>
            <a:r>
              <a:rPr lang="en-US" altLang="zh-CN"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1,3</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Piji</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a:t>
            </a:r>
            <a:r>
              <a:rPr lang="en-US" altLang="zh-CN"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Zhaochun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Ren1*,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Pengjie</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Ren</a:t>
            </a:r>
            <a:r>
              <a:rPr lang="en-US" altLang="zh-CN"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Zhumin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Chen</a:t>
            </a:r>
            <a:r>
              <a:rPr lang="en-US" altLang="zh-CN"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p>
          <a:p>
            <a:pPr algn="ctr"/>
            <a:r>
              <a:rPr lang="en-US" altLang="zh-CN" sz="1600" baseline="30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School of Computer Science and Technology, Shandong University, Qingdao, China</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2Tencent AI Lab, Shenzhen, China</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3Department of Computer Science, The University of Hong Kong, Hong Kong SAR, China</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qtleo@outlook.com,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zhaochun.ren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chenzhumin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}@sdu.edu.cn, lipiji.pz@gmail.com, jay.ren@outlook.com</a:t>
            </a:r>
            <a:endParaRPr lang="zh-CN" altLang="en-US"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AEE241D9-CD75-4A45-8569-195985C8CEC3}"/>
              </a:ext>
            </a:extLst>
          </p:cNvPr>
          <p:cNvSpPr txBox="1"/>
          <p:nvPr/>
        </p:nvSpPr>
        <p:spPr>
          <a:xfrm>
            <a:off x="209895" y="5053151"/>
            <a:ext cx="6074740" cy="369332"/>
          </a:xfrm>
          <a:prstGeom prst="rect">
            <a:avLst/>
          </a:prstGeom>
          <a:noFill/>
        </p:spPr>
        <p:txBody>
          <a:bodyPr wrap="none" rtlCol="0">
            <a:spAutoFit/>
          </a:bodyPr>
          <a:lstStyle/>
          <a:p>
            <a:r>
              <a:rPr lang="en-US" altLang="zh-CN" sz="1800" dirty="0">
                <a:solidFill>
                  <a:srgbClr val="000000"/>
                </a:solidFill>
                <a:effectLst/>
                <a:latin typeface="NimbusRomNo9L-Regu"/>
              </a:rPr>
              <a:t>Code and dataset are available at http://github.com/qtli/KEMP</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3">
            <a:extLst>
              <a:ext uri="{FF2B5EF4-FFF2-40B4-BE49-F238E27FC236}">
                <a16:creationId xmlns:a16="http://schemas.microsoft.com/office/drawing/2014/main" id="{F50A5536-56C0-4D29-B34B-833ABA86DA4E}"/>
              </a:ext>
            </a:extLst>
          </p:cNvPr>
          <p:cNvSpPr txBox="1">
            <a:spLocks/>
          </p:cNvSpPr>
          <p:nvPr/>
        </p:nvSpPr>
        <p:spPr>
          <a:xfrm>
            <a:off x="163901" y="698739"/>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ECCFA59D-2725-479B-81B8-DE9BBCD34237}"/>
              </a:ext>
            </a:extLst>
          </p:cNvPr>
          <p:cNvPicPr>
            <a:picLocks noChangeAspect="1"/>
          </p:cNvPicPr>
          <p:nvPr/>
        </p:nvPicPr>
        <p:blipFill rotWithShape="1">
          <a:blip r:embed="rId2"/>
          <a:srcRect l="2884"/>
          <a:stretch/>
        </p:blipFill>
        <p:spPr>
          <a:xfrm>
            <a:off x="187791" y="1181685"/>
            <a:ext cx="11840308" cy="2683083"/>
          </a:xfrm>
          <a:prstGeom prst="rect">
            <a:avLst/>
          </a:prstGeom>
        </p:spPr>
      </p:pic>
      <p:pic>
        <p:nvPicPr>
          <p:cNvPr id="5" name="图片 4">
            <a:extLst>
              <a:ext uri="{FF2B5EF4-FFF2-40B4-BE49-F238E27FC236}">
                <a16:creationId xmlns:a16="http://schemas.microsoft.com/office/drawing/2014/main" id="{FFD9C8A7-0CD1-4708-B163-91763B753CEE}"/>
              </a:ext>
            </a:extLst>
          </p:cNvPr>
          <p:cNvPicPr>
            <a:picLocks noChangeAspect="1"/>
          </p:cNvPicPr>
          <p:nvPr/>
        </p:nvPicPr>
        <p:blipFill>
          <a:blip r:embed="rId3"/>
          <a:stretch>
            <a:fillRect/>
          </a:stretch>
        </p:blipFill>
        <p:spPr>
          <a:xfrm>
            <a:off x="0" y="3994747"/>
            <a:ext cx="5676190" cy="1752381"/>
          </a:xfrm>
          <a:prstGeom prst="rect">
            <a:avLst/>
          </a:prstGeom>
        </p:spPr>
      </p:pic>
      <p:pic>
        <p:nvPicPr>
          <p:cNvPr id="8" name="图片 7">
            <a:extLst>
              <a:ext uri="{FF2B5EF4-FFF2-40B4-BE49-F238E27FC236}">
                <a16:creationId xmlns:a16="http://schemas.microsoft.com/office/drawing/2014/main" id="{866A397C-2974-498F-B1AE-DEE6726FCBEC}"/>
              </a:ext>
            </a:extLst>
          </p:cNvPr>
          <p:cNvPicPr>
            <a:picLocks noChangeAspect="1"/>
          </p:cNvPicPr>
          <p:nvPr/>
        </p:nvPicPr>
        <p:blipFill>
          <a:blip r:embed="rId4"/>
          <a:stretch>
            <a:fillRect/>
          </a:stretch>
        </p:blipFill>
        <p:spPr>
          <a:xfrm>
            <a:off x="6245439" y="4100255"/>
            <a:ext cx="5380952" cy="24952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3">
            <a:extLst>
              <a:ext uri="{FF2B5EF4-FFF2-40B4-BE49-F238E27FC236}">
                <a16:creationId xmlns:a16="http://schemas.microsoft.com/office/drawing/2014/main" id="{F50A5536-56C0-4D29-B34B-833ABA86DA4E}"/>
              </a:ext>
            </a:extLst>
          </p:cNvPr>
          <p:cNvSpPr txBox="1">
            <a:spLocks/>
          </p:cNvSpPr>
          <p:nvPr/>
        </p:nvSpPr>
        <p:spPr>
          <a:xfrm>
            <a:off x="163901" y="698739"/>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66E676DB-F312-49CA-A095-B4039E469718}"/>
              </a:ext>
            </a:extLst>
          </p:cNvPr>
          <p:cNvPicPr>
            <a:picLocks noChangeAspect="1"/>
          </p:cNvPicPr>
          <p:nvPr/>
        </p:nvPicPr>
        <p:blipFill>
          <a:blip r:embed="rId2"/>
          <a:stretch>
            <a:fillRect/>
          </a:stretch>
        </p:blipFill>
        <p:spPr>
          <a:xfrm>
            <a:off x="163901" y="1295237"/>
            <a:ext cx="5533333" cy="3247619"/>
          </a:xfrm>
          <a:prstGeom prst="rect">
            <a:avLst/>
          </a:prstGeom>
        </p:spPr>
      </p:pic>
      <p:pic>
        <p:nvPicPr>
          <p:cNvPr id="7" name="图片 6">
            <a:extLst>
              <a:ext uri="{FF2B5EF4-FFF2-40B4-BE49-F238E27FC236}">
                <a16:creationId xmlns:a16="http://schemas.microsoft.com/office/drawing/2014/main" id="{4027E2C6-BDC9-4438-96E9-97B7120719DB}"/>
              </a:ext>
            </a:extLst>
          </p:cNvPr>
          <p:cNvPicPr>
            <a:picLocks noChangeAspect="1"/>
          </p:cNvPicPr>
          <p:nvPr/>
        </p:nvPicPr>
        <p:blipFill>
          <a:blip r:embed="rId3"/>
          <a:stretch>
            <a:fillRect/>
          </a:stretch>
        </p:blipFill>
        <p:spPr>
          <a:xfrm>
            <a:off x="6664568" y="1181685"/>
            <a:ext cx="5117145" cy="3360001"/>
          </a:xfrm>
          <a:prstGeom prst="rect">
            <a:avLst/>
          </a:prstGeom>
        </p:spPr>
      </p:pic>
      <p:pic>
        <p:nvPicPr>
          <p:cNvPr id="9" name="图片 8">
            <a:extLst>
              <a:ext uri="{FF2B5EF4-FFF2-40B4-BE49-F238E27FC236}">
                <a16:creationId xmlns:a16="http://schemas.microsoft.com/office/drawing/2014/main" id="{51A09F84-0A1D-4C28-8896-FDA15368CE8B}"/>
              </a:ext>
            </a:extLst>
          </p:cNvPr>
          <p:cNvPicPr>
            <a:picLocks noChangeAspect="1"/>
          </p:cNvPicPr>
          <p:nvPr/>
        </p:nvPicPr>
        <p:blipFill>
          <a:blip r:embed="rId4"/>
          <a:stretch>
            <a:fillRect/>
          </a:stretch>
        </p:blipFill>
        <p:spPr>
          <a:xfrm>
            <a:off x="2309988" y="4697377"/>
            <a:ext cx="6774492" cy="1957876"/>
          </a:xfrm>
          <a:prstGeom prst="rect">
            <a:avLst/>
          </a:prstGeom>
        </p:spPr>
      </p:pic>
    </p:spTree>
    <p:extLst>
      <p:ext uri="{BB962C8B-B14F-4D97-AF65-F5344CB8AC3E}">
        <p14:creationId xmlns:p14="http://schemas.microsoft.com/office/powerpoint/2010/main" val="74751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3">
            <a:extLst>
              <a:ext uri="{FF2B5EF4-FFF2-40B4-BE49-F238E27FC236}">
                <a16:creationId xmlns:a16="http://schemas.microsoft.com/office/drawing/2014/main" id="{F50A5536-56C0-4D29-B34B-833ABA86DA4E}"/>
              </a:ext>
            </a:extLst>
          </p:cNvPr>
          <p:cNvSpPr txBox="1">
            <a:spLocks/>
          </p:cNvSpPr>
          <p:nvPr/>
        </p:nvSpPr>
        <p:spPr>
          <a:xfrm>
            <a:off x="163901" y="698739"/>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A0A8B82D-3847-4B75-91E1-483D96A50660}"/>
              </a:ext>
            </a:extLst>
          </p:cNvPr>
          <p:cNvPicPr>
            <a:picLocks noChangeAspect="1"/>
          </p:cNvPicPr>
          <p:nvPr/>
        </p:nvPicPr>
        <p:blipFill>
          <a:blip r:embed="rId2"/>
          <a:stretch>
            <a:fillRect/>
          </a:stretch>
        </p:blipFill>
        <p:spPr>
          <a:xfrm>
            <a:off x="3358933" y="668739"/>
            <a:ext cx="5474133" cy="6189261"/>
          </a:xfrm>
          <a:prstGeom prst="rect">
            <a:avLst/>
          </a:prstGeom>
        </p:spPr>
      </p:pic>
    </p:spTree>
    <p:extLst>
      <p:ext uri="{BB962C8B-B14F-4D97-AF65-F5344CB8AC3E}">
        <p14:creationId xmlns:p14="http://schemas.microsoft.com/office/powerpoint/2010/main" val="254560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DDD74E5-388A-4E67-A20C-42C493B542F1}"/>
              </a:ext>
            </a:extLst>
          </p:cNvPr>
          <p:cNvPicPr>
            <a:picLocks noChangeAspect="1"/>
          </p:cNvPicPr>
          <p:nvPr/>
        </p:nvPicPr>
        <p:blipFill>
          <a:blip r:embed="rId3"/>
          <a:stretch>
            <a:fillRect/>
          </a:stretch>
        </p:blipFill>
        <p:spPr>
          <a:xfrm>
            <a:off x="6964364" y="592059"/>
            <a:ext cx="5186459" cy="1819019"/>
          </a:xfrm>
          <a:prstGeom prst="rect">
            <a:avLst/>
          </a:prstGeom>
        </p:spPr>
      </p:pic>
      <p:sp>
        <p:nvSpPr>
          <p:cNvPr id="12" name="矩形 11">
            <a:extLst>
              <a:ext uri="{FF2B5EF4-FFF2-40B4-BE49-F238E27FC236}">
                <a16:creationId xmlns:a16="http://schemas.microsoft.com/office/drawing/2014/main" id="{0D41E401-FE18-463F-881C-2D3DFDAD7044}"/>
              </a:ext>
            </a:extLst>
          </p:cNvPr>
          <p:cNvSpPr/>
          <p:nvPr/>
        </p:nvSpPr>
        <p:spPr>
          <a:xfrm>
            <a:off x="10424865" y="697546"/>
            <a:ext cx="1767135" cy="1466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4" name="图片 3">
            <a:extLst>
              <a:ext uri="{FF2B5EF4-FFF2-40B4-BE49-F238E27FC236}">
                <a16:creationId xmlns:a16="http://schemas.microsoft.com/office/drawing/2014/main" id="{3D3875E9-9A5C-44A0-8563-0507067FE596}"/>
              </a:ext>
            </a:extLst>
          </p:cNvPr>
          <p:cNvPicPr>
            <a:picLocks noChangeAspect="1"/>
          </p:cNvPicPr>
          <p:nvPr/>
        </p:nvPicPr>
        <p:blipFill>
          <a:blip r:embed="rId4"/>
          <a:stretch>
            <a:fillRect/>
          </a:stretch>
        </p:blipFill>
        <p:spPr>
          <a:xfrm>
            <a:off x="7880839" y="2745165"/>
            <a:ext cx="3872145" cy="3777702"/>
          </a:xfrm>
          <a:prstGeom prst="rect">
            <a:avLst/>
          </a:prstGeom>
        </p:spPr>
      </p:pic>
      <p:pic>
        <p:nvPicPr>
          <p:cNvPr id="3" name="图片 2">
            <a:extLst>
              <a:ext uri="{FF2B5EF4-FFF2-40B4-BE49-F238E27FC236}">
                <a16:creationId xmlns:a16="http://schemas.microsoft.com/office/drawing/2014/main" id="{5D41CE80-34B1-405A-BBDD-178E652BB92A}"/>
              </a:ext>
            </a:extLst>
          </p:cNvPr>
          <p:cNvPicPr>
            <a:picLocks noChangeAspect="1"/>
          </p:cNvPicPr>
          <p:nvPr/>
        </p:nvPicPr>
        <p:blipFill>
          <a:blip r:embed="rId5"/>
          <a:stretch>
            <a:fillRect/>
          </a:stretch>
        </p:blipFill>
        <p:spPr>
          <a:xfrm>
            <a:off x="1022021" y="3724506"/>
            <a:ext cx="5060541" cy="1819019"/>
          </a:xfrm>
          <a:prstGeom prst="rect">
            <a:avLst/>
          </a:prstGeom>
        </p:spPr>
      </p:pic>
      <p:pic>
        <p:nvPicPr>
          <p:cNvPr id="11" name="图片 10">
            <a:extLst>
              <a:ext uri="{FF2B5EF4-FFF2-40B4-BE49-F238E27FC236}">
                <a16:creationId xmlns:a16="http://schemas.microsoft.com/office/drawing/2014/main" id="{4047A416-E050-4DB3-AFCB-7B156B79E168}"/>
              </a:ext>
            </a:extLst>
          </p:cNvPr>
          <p:cNvPicPr>
            <a:picLocks noChangeAspect="1"/>
          </p:cNvPicPr>
          <p:nvPr/>
        </p:nvPicPr>
        <p:blipFill>
          <a:blip r:embed="rId6"/>
          <a:stretch>
            <a:fillRect/>
          </a:stretch>
        </p:blipFill>
        <p:spPr>
          <a:xfrm>
            <a:off x="251331" y="2053046"/>
            <a:ext cx="5734763" cy="1516631"/>
          </a:xfrm>
          <a:prstGeom prst="rect">
            <a:avLst/>
          </a:prstGeom>
        </p:spPr>
      </p:pic>
      <p:sp>
        <p:nvSpPr>
          <p:cNvPr id="15" name="标题 13">
            <a:extLst>
              <a:ext uri="{FF2B5EF4-FFF2-40B4-BE49-F238E27FC236}">
                <a16:creationId xmlns:a16="http://schemas.microsoft.com/office/drawing/2014/main" id="{57FDEBC4-E561-4017-B9CC-271BA2AC9738}"/>
              </a:ext>
            </a:extLst>
          </p:cNvPr>
          <p:cNvSpPr txBox="1">
            <a:spLocks/>
          </p:cNvSpPr>
          <p:nvPr/>
        </p:nvSpPr>
        <p:spPr>
          <a:xfrm>
            <a:off x="16161" y="608331"/>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Attention Loss</a:t>
            </a:r>
          </a:p>
        </p:txBody>
      </p:sp>
      <p:sp>
        <p:nvSpPr>
          <p:cNvPr id="8" name="文本框 7">
            <a:extLst>
              <a:ext uri="{FF2B5EF4-FFF2-40B4-BE49-F238E27FC236}">
                <a16:creationId xmlns:a16="http://schemas.microsoft.com/office/drawing/2014/main" id="{E382B70E-6441-48FE-98CA-911FB9C623AA}"/>
              </a:ext>
            </a:extLst>
          </p:cNvPr>
          <p:cNvSpPr txBox="1"/>
          <p:nvPr/>
        </p:nvSpPr>
        <p:spPr>
          <a:xfrm>
            <a:off x="536331" y="6295292"/>
            <a:ext cx="7680308" cy="369332"/>
          </a:xfrm>
          <a:prstGeom prst="rect">
            <a:avLst/>
          </a:prstGeom>
          <a:noFill/>
        </p:spPr>
        <p:txBody>
          <a:bodyPr wrap="none" rtlCol="0">
            <a:spAutoFit/>
          </a:bodyPr>
          <a:lstStyle/>
          <a:p>
            <a:r>
              <a:rPr lang="en-US" altLang="zh-CN" dirty="0"/>
              <a:t>From: 2022_AAAI_Knowledge Bridging for Empathetic Dialogue Generation </a:t>
            </a:r>
            <a:endParaRPr lang="zh-CN" altLang="en-US" dirty="0"/>
          </a:p>
        </p:txBody>
      </p:sp>
    </p:spTree>
    <p:extLst>
      <p:ext uri="{BB962C8B-B14F-4D97-AF65-F5344CB8AC3E}">
        <p14:creationId xmlns:p14="http://schemas.microsoft.com/office/powerpoint/2010/main" val="100917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73748D4-E955-4FFD-994C-1C1822368358}"/>
              </a:ext>
            </a:extLst>
          </p:cNvPr>
          <p:cNvPicPr>
            <a:picLocks noChangeAspect="1"/>
          </p:cNvPicPr>
          <p:nvPr/>
        </p:nvPicPr>
        <p:blipFill>
          <a:blip r:embed="rId2"/>
          <a:stretch>
            <a:fillRect/>
          </a:stretch>
        </p:blipFill>
        <p:spPr>
          <a:xfrm>
            <a:off x="212799" y="1741852"/>
            <a:ext cx="6556279" cy="3161618"/>
          </a:xfrm>
          <a:prstGeom prst="rect">
            <a:avLst/>
          </a:prstGeom>
        </p:spPr>
      </p:pic>
      <p:sp>
        <p:nvSpPr>
          <p:cNvPr id="14" name="文本框 13">
            <a:extLst>
              <a:ext uri="{FF2B5EF4-FFF2-40B4-BE49-F238E27FC236}">
                <a16:creationId xmlns:a16="http://schemas.microsoft.com/office/drawing/2014/main" id="{6E2AA95D-833E-4668-8482-FF3641EB8121}"/>
              </a:ext>
            </a:extLst>
          </p:cNvPr>
          <p:cNvSpPr txBox="1"/>
          <p:nvPr/>
        </p:nvSpPr>
        <p:spPr>
          <a:xfrm>
            <a:off x="394733" y="1243630"/>
            <a:ext cx="6144984" cy="492443"/>
          </a:xfrm>
          <a:prstGeom prst="rect">
            <a:avLst/>
          </a:prstGeom>
          <a:noFill/>
        </p:spPr>
        <p:txBody>
          <a:bodyPr wrap="square">
            <a:spAutoFit/>
          </a:bodyPr>
          <a:lstStyle/>
          <a:p>
            <a:pPr>
              <a:defRPr/>
            </a:pPr>
            <a:r>
              <a:rPr lang="en-US" altLang="zh-CN" sz="2600" b="1" dirty="0">
                <a:solidFill>
                  <a:schemeClr val="accent1">
                    <a:lumMod val="50000"/>
                  </a:schemeClr>
                </a:solidFill>
                <a:latin typeface="Times New Roman" panose="02020603050405020304" pitchFamily="18" charset="0"/>
                <a:cs typeface="Times New Roman" panose="02020603050405020304" pitchFamily="18" charset="0"/>
              </a:rPr>
              <a:t>Event Circumstance Representation</a:t>
            </a:r>
            <a:endParaRPr lang="zh-CN" alt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11205B6E-3950-4AAB-90ED-D79FFAE3BE99}"/>
              </a:ext>
            </a:extLst>
          </p:cNvPr>
          <p:cNvPicPr>
            <a:picLocks noChangeAspect="1"/>
          </p:cNvPicPr>
          <p:nvPr/>
        </p:nvPicPr>
        <p:blipFill rotWithShape="1">
          <a:blip r:embed="rId3"/>
          <a:srcRect t="5013" b="-1"/>
          <a:stretch/>
        </p:blipFill>
        <p:spPr>
          <a:xfrm>
            <a:off x="316507" y="4722188"/>
            <a:ext cx="5415605" cy="1504418"/>
          </a:xfrm>
          <a:prstGeom prst="rect">
            <a:avLst/>
          </a:prstGeom>
        </p:spPr>
      </p:pic>
      <p:sp>
        <p:nvSpPr>
          <p:cNvPr id="19" name="文本框 18">
            <a:extLst>
              <a:ext uri="{FF2B5EF4-FFF2-40B4-BE49-F238E27FC236}">
                <a16:creationId xmlns:a16="http://schemas.microsoft.com/office/drawing/2014/main" id="{339056FA-79CF-4507-BE1E-49CB0B96D83C}"/>
              </a:ext>
            </a:extLst>
          </p:cNvPr>
          <p:cNvSpPr txBox="1"/>
          <p:nvPr/>
        </p:nvSpPr>
        <p:spPr>
          <a:xfrm>
            <a:off x="93399" y="4891703"/>
            <a:ext cx="6143624" cy="523220"/>
          </a:xfrm>
          <a:prstGeom prst="rect">
            <a:avLst/>
          </a:prstGeom>
          <a:noFill/>
        </p:spPr>
        <p:txBody>
          <a:bodyPr wrap="square">
            <a:spAutoFit/>
          </a:bodyPr>
          <a:lstStyle/>
          <a:p>
            <a:r>
              <a:rPr lang="en-US" altLang="zh-CN" sz="2800" b="1" dirty="0">
                <a:solidFill>
                  <a:schemeClr val="accent1">
                    <a:lumMod val="50000"/>
                  </a:schemeClr>
                </a:solidFill>
                <a:latin typeface="Times New Roman" panose="02020603050405020304" pitchFamily="18" charset="0"/>
                <a:cs typeface="Times New Roman" panose="02020603050405020304" pitchFamily="18" charset="0"/>
              </a:rPr>
              <a:t>Global</a:t>
            </a:r>
            <a:r>
              <a:rPr lang="zh-CN" altLang="en-US" sz="2800" b="1" dirty="0">
                <a:solidFill>
                  <a:schemeClr val="accent1">
                    <a:lumMod val="50000"/>
                  </a:schemeClr>
                </a:solidFill>
                <a:latin typeface="Times New Roman" panose="02020603050405020304" pitchFamily="18" charset="0"/>
                <a:cs typeface="Times New Roman" panose="02020603050405020304" pitchFamily="18" charset="0"/>
              </a:rPr>
              <a:t>：</a:t>
            </a:r>
            <a:endParaRPr lang="zh-CN" altLang="en-US" sz="2800" dirty="0"/>
          </a:p>
        </p:txBody>
      </p:sp>
      <p:pic>
        <p:nvPicPr>
          <p:cNvPr id="24" name="图片 23">
            <a:extLst>
              <a:ext uri="{FF2B5EF4-FFF2-40B4-BE49-F238E27FC236}">
                <a16:creationId xmlns:a16="http://schemas.microsoft.com/office/drawing/2014/main" id="{C8B40F89-06B2-4A69-8477-80383D4671A2}"/>
              </a:ext>
            </a:extLst>
          </p:cNvPr>
          <p:cNvPicPr>
            <a:picLocks noChangeAspect="1"/>
          </p:cNvPicPr>
          <p:nvPr/>
        </p:nvPicPr>
        <p:blipFill>
          <a:blip r:embed="rId4"/>
          <a:stretch>
            <a:fillRect/>
          </a:stretch>
        </p:blipFill>
        <p:spPr>
          <a:xfrm>
            <a:off x="6917828" y="3314900"/>
            <a:ext cx="4086567" cy="2254366"/>
          </a:xfrm>
          <a:prstGeom prst="rect">
            <a:avLst/>
          </a:prstGeom>
        </p:spPr>
      </p:pic>
      <p:pic>
        <p:nvPicPr>
          <p:cNvPr id="3" name="图片 2">
            <a:extLst>
              <a:ext uri="{FF2B5EF4-FFF2-40B4-BE49-F238E27FC236}">
                <a16:creationId xmlns:a16="http://schemas.microsoft.com/office/drawing/2014/main" id="{B3130044-69CF-450A-8082-E6D5116690B9}"/>
              </a:ext>
            </a:extLst>
          </p:cNvPr>
          <p:cNvPicPr>
            <a:picLocks noChangeAspect="1"/>
          </p:cNvPicPr>
          <p:nvPr/>
        </p:nvPicPr>
        <p:blipFill>
          <a:blip r:embed="rId5"/>
          <a:stretch>
            <a:fillRect/>
          </a:stretch>
        </p:blipFill>
        <p:spPr>
          <a:xfrm>
            <a:off x="9730963" y="608890"/>
            <a:ext cx="2444876" cy="2254366"/>
          </a:xfrm>
          <a:prstGeom prst="rect">
            <a:avLst/>
          </a:prstGeom>
        </p:spPr>
      </p:pic>
      <p:sp>
        <p:nvSpPr>
          <p:cNvPr id="22" name="文本框 21">
            <a:extLst>
              <a:ext uri="{FF2B5EF4-FFF2-40B4-BE49-F238E27FC236}">
                <a16:creationId xmlns:a16="http://schemas.microsoft.com/office/drawing/2014/main" id="{E8B7085C-A001-4B60-A96D-7040FE718202}"/>
              </a:ext>
            </a:extLst>
          </p:cNvPr>
          <p:cNvSpPr txBox="1"/>
          <p:nvPr/>
        </p:nvSpPr>
        <p:spPr>
          <a:xfrm>
            <a:off x="6726669" y="2905844"/>
            <a:ext cx="6143624" cy="523220"/>
          </a:xfrm>
          <a:prstGeom prst="rect">
            <a:avLst/>
          </a:prstGeom>
          <a:noFill/>
        </p:spPr>
        <p:txBody>
          <a:bodyPr wrap="square">
            <a:spAutoFit/>
          </a:bodyPr>
          <a:lstStyle/>
          <a:p>
            <a:r>
              <a:rPr lang="en-US" altLang="zh-CN" sz="2800" b="1" dirty="0">
                <a:solidFill>
                  <a:schemeClr val="accent1">
                    <a:lumMod val="50000"/>
                  </a:schemeClr>
                </a:solidFill>
                <a:latin typeface="Times New Roman" panose="02020603050405020304" pitchFamily="18" charset="0"/>
                <a:cs typeface="Times New Roman" panose="02020603050405020304" pitchFamily="18" charset="0"/>
              </a:rPr>
              <a:t>Regularization(Attention Loss)</a:t>
            </a:r>
            <a:r>
              <a:rPr lang="zh-CN" altLang="en-US" sz="2800" b="1" dirty="0">
                <a:solidFill>
                  <a:schemeClr val="accent1">
                    <a:lumMod val="50000"/>
                  </a:schemeClr>
                </a:solidFill>
                <a:latin typeface="Times New Roman" panose="02020603050405020304" pitchFamily="18" charset="0"/>
                <a:cs typeface="Times New Roman" panose="02020603050405020304" pitchFamily="18" charset="0"/>
              </a:rPr>
              <a:t>：</a:t>
            </a:r>
            <a:endParaRPr lang="zh-CN" altLang="en-US" sz="2800" dirty="0"/>
          </a:p>
        </p:txBody>
      </p:sp>
      <p:pic>
        <p:nvPicPr>
          <p:cNvPr id="7" name="图片 6">
            <a:extLst>
              <a:ext uri="{FF2B5EF4-FFF2-40B4-BE49-F238E27FC236}">
                <a16:creationId xmlns:a16="http://schemas.microsoft.com/office/drawing/2014/main" id="{B68EFE99-7035-48FA-B3FA-FC5B2E9D3BE5}"/>
              </a:ext>
            </a:extLst>
          </p:cNvPr>
          <p:cNvPicPr>
            <a:picLocks noChangeAspect="1"/>
          </p:cNvPicPr>
          <p:nvPr/>
        </p:nvPicPr>
        <p:blipFill>
          <a:blip r:embed="rId6"/>
          <a:stretch>
            <a:fillRect/>
          </a:stretch>
        </p:blipFill>
        <p:spPr>
          <a:xfrm>
            <a:off x="6237023" y="1023265"/>
            <a:ext cx="3305636" cy="371527"/>
          </a:xfrm>
          <a:prstGeom prst="rect">
            <a:avLst/>
          </a:prstGeom>
        </p:spPr>
      </p:pic>
      <p:pic>
        <p:nvPicPr>
          <p:cNvPr id="13" name="图片 12">
            <a:extLst>
              <a:ext uri="{FF2B5EF4-FFF2-40B4-BE49-F238E27FC236}">
                <a16:creationId xmlns:a16="http://schemas.microsoft.com/office/drawing/2014/main" id="{FCDADEA3-30EE-4EFE-88A2-D73523046B65}"/>
              </a:ext>
            </a:extLst>
          </p:cNvPr>
          <p:cNvPicPr>
            <a:picLocks noChangeAspect="1"/>
          </p:cNvPicPr>
          <p:nvPr/>
        </p:nvPicPr>
        <p:blipFill>
          <a:blip r:embed="rId7"/>
          <a:stretch>
            <a:fillRect/>
          </a:stretch>
        </p:blipFill>
        <p:spPr>
          <a:xfrm>
            <a:off x="7634744" y="1427438"/>
            <a:ext cx="1781424" cy="247685"/>
          </a:xfrm>
          <a:prstGeom prst="rect">
            <a:avLst/>
          </a:prstGeom>
        </p:spPr>
      </p:pic>
      <p:pic>
        <p:nvPicPr>
          <p:cNvPr id="20" name="图片 19">
            <a:extLst>
              <a:ext uri="{FF2B5EF4-FFF2-40B4-BE49-F238E27FC236}">
                <a16:creationId xmlns:a16="http://schemas.microsoft.com/office/drawing/2014/main" id="{AA3B47CB-2760-41A6-B3C3-364F13E684B1}"/>
              </a:ext>
            </a:extLst>
          </p:cNvPr>
          <p:cNvPicPr>
            <a:picLocks noChangeAspect="1"/>
          </p:cNvPicPr>
          <p:nvPr/>
        </p:nvPicPr>
        <p:blipFill>
          <a:blip r:embed="rId8"/>
          <a:stretch>
            <a:fillRect/>
          </a:stretch>
        </p:blipFill>
        <p:spPr>
          <a:xfrm>
            <a:off x="9554358" y="1756361"/>
            <a:ext cx="228632" cy="276264"/>
          </a:xfrm>
          <a:prstGeom prst="rect">
            <a:avLst/>
          </a:prstGeom>
        </p:spPr>
      </p:pic>
      <p:pic>
        <p:nvPicPr>
          <p:cNvPr id="16" name="图片 15">
            <a:extLst>
              <a:ext uri="{FF2B5EF4-FFF2-40B4-BE49-F238E27FC236}">
                <a16:creationId xmlns:a16="http://schemas.microsoft.com/office/drawing/2014/main" id="{A67A6F5A-D313-49CE-9A12-646B827EE379}"/>
              </a:ext>
            </a:extLst>
          </p:cNvPr>
          <p:cNvPicPr>
            <a:picLocks noChangeAspect="1"/>
          </p:cNvPicPr>
          <p:nvPr/>
        </p:nvPicPr>
        <p:blipFill>
          <a:blip r:embed="rId9"/>
          <a:stretch>
            <a:fillRect/>
          </a:stretch>
        </p:blipFill>
        <p:spPr>
          <a:xfrm>
            <a:off x="6726669" y="1796819"/>
            <a:ext cx="2867425" cy="285790"/>
          </a:xfrm>
          <a:prstGeom prst="rect">
            <a:avLst/>
          </a:prstGeom>
        </p:spPr>
      </p:pic>
      <p:pic>
        <p:nvPicPr>
          <p:cNvPr id="9" name="图片 8">
            <a:extLst>
              <a:ext uri="{FF2B5EF4-FFF2-40B4-BE49-F238E27FC236}">
                <a16:creationId xmlns:a16="http://schemas.microsoft.com/office/drawing/2014/main" id="{1B281EF5-55A7-4B35-97EE-9313E1E1ECBE}"/>
              </a:ext>
            </a:extLst>
          </p:cNvPr>
          <p:cNvPicPr>
            <a:picLocks noChangeAspect="1"/>
          </p:cNvPicPr>
          <p:nvPr/>
        </p:nvPicPr>
        <p:blipFill>
          <a:blip r:embed="rId10"/>
          <a:stretch>
            <a:fillRect/>
          </a:stretch>
        </p:blipFill>
        <p:spPr>
          <a:xfrm>
            <a:off x="6335320" y="1432870"/>
            <a:ext cx="1324160" cy="266737"/>
          </a:xfrm>
          <a:prstGeom prst="rect">
            <a:avLst/>
          </a:prstGeom>
        </p:spPr>
      </p:pic>
      <p:pic>
        <p:nvPicPr>
          <p:cNvPr id="17" name="图片 16">
            <a:extLst>
              <a:ext uri="{FF2B5EF4-FFF2-40B4-BE49-F238E27FC236}">
                <a16:creationId xmlns:a16="http://schemas.microsoft.com/office/drawing/2014/main" id="{3EA49B10-84D5-445F-8C7E-C862EAF09F1F}"/>
              </a:ext>
            </a:extLst>
          </p:cNvPr>
          <p:cNvPicPr>
            <a:picLocks noChangeAspect="1"/>
          </p:cNvPicPr>
          <p:nvPr/>
        </p:nvPicPr>
        <p:blipFill>
          <a:blip r:embed="rId11"/>
          <a:stretch>
            <a:fillRect/>
          </a:stretch>
        </p:blipFill>
        <p:spPr>
          <a:xfrm>
            <a:off x="6703371" y="5474397"/>
            <a:ext cx="4515480" cy="924054"/>
          </a:xfrm>
          <a:prstGeom prst="rect">
            <a:avLst/>
          </a:prstGeom>
        </p:spPr>
      </p:pic>
      <p:sp>
        <p:nvSpPr>
          <p:cNvPr id="23" name="标题 13">
            <a:extLst>
              <a:ext uri="{FF2B5EF4-FFF2-40B4-BE49-F238E27FC236}">
                <a16:creationId xmlns:a16="http://schemas.microsoft.com/office/drawing/2014/main" id="{6EBCFDD6-8225-4FEB-8566-8D33450A704A}"/>
              </a:ext>
            </a:extLst>
          </p:cNvPr>
          <p:cNvSpPr txBox="1">
            <a:spLocks/>
          </p:cNvSpPr>
          <p:nvPr/>
        </p:nvSpPr>
        <p:spPr>
          <a:xfrm>
            <a:off x="16161" y="608331"/>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Attention Loss</a:t>
            </a:r>
          </a:p>
        </p:txBody>
      </p:sp>
      <p:sp>
        <p:nvSpPr>
          <p:cNvPr id="21" name="文本框 20">
            <a:extLst>
              <a:ext uri="{FF2B5EF4-FFF2-40B4-BE49-F238E27FC236}">
                <a16:creationId xmlns:a16="http://schemas.microsoft.com/office/drawing/2014/main" id="{ABF01AF5-A2C6-4B0C-B9FD-7735A8F80D18}"/>
              </a:ext>
            </a:extLst>
          </p:cNvPr>
          <p:cNvSpPr txBox="1"/>
          <p:nvPr/>
        </p:nvSpPr>
        <p:spPr>
          <a:xfrm>
            <a:off x="536331" y="6295292"/>
            <a:ext cx="8125942" cy="369332"/>
          </a:xfrm>
          <a:prstGeom prst="rect">
            <a:avLst/>
          </a:prstGeom>
          <a:noFill/>
        </p:spPr>
        <p:txBody>
          <a:bodyPr wrap="none" rtlCol="0">
            <a:spAutoFit/>
          </a:bodyPr>
          <a:lstStyle/>
          <a:p>
            <a:r>
              <a:rPr lang="en-US" altLang="zh-CN" dirty="0"/>
              <a:t>From: 2021_EMNLP_Incorporating Circumstances into Narrative Event Prediction</a:t>
            </a:r>
            <a:endParaRPr lang="zh-CN" altLang="en-US" dirty="0"/>
          </a:p>
        </p:txBody>
      </p:sp>
    </p:spTree>
    <p:extLst>
      <p:ext uri="{BB962C8B-B14F-4D97-AF65-F5344CB8AC3E}">
        <p14:creationId xmlns:p14="http://schemas.microsoft.com/office/powerpoint/2010/main" val="204217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284BE9C-BCC9-427B-8169-635450990451}"/>
              </a:ext>
            </a:extLst>
          </p:cNvPr>
          <p:cNvSpPr txBox="1"/>
          <p:nvPr/>
        </p:nvSpPr>
        <p:spPr>
          <a:xfrm>
            <a:off x="303213" y="1363663"/>
            <a:ext cx="6146800" cy="461962"/>
          </a:xfrm>
          <a:prstGeom prst="rect">
            <a:avLst/>
          </a:prstGeom>
          <a:noFill/>
        </p:spPr>
        <p:txBody>
          <a:bodyPr>
            <a:spAutoFit/>
          </a:bodyPr>
          <a:lstStyle/>
          <a:p>
            <a:pPr>
              <a:defRPr/>
            </a:pPr>
            <a:r>
              <a:rPr lang="en-US" altLang="zh-CN" sz="2400" b="1" dirty="0">
                <a:solidFill>
                  <a:schemeClr val="accent1">
                    <a:lumMod val="50000"/>
                  </a:schemeClr>
                </a:solidFill>
                <a:latin typeface="Times New Roman" panose="02020603050405020304" pitchFamily="18" charset="0"/>
                <a:cs typeface="Times New Roman" panose="02020603050405020304" pitchFamily="18" charset="0"/>
              </a:rPr>
              <a:t>Argument Pair Predictor</a:t>
            </a:r>
            <a:endParaRPr lang="zh-CN" alt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3F11270-3E30-4E8D-9436-3C70BDD52B55}"/>
              </a:ext>
            </a:extLst>
          </p:cNvPr>
          <p:cNvSpPr txBox="1"/>
          <p:nvPr/>
        </p:nvSpPr>
        <p:spPr>
          <a:xfrm>
            <a:off x="5013325" y="1585913"/>
            <a:ext cx="6146800" cy="400050"/>
          </a:xfrm>
          <a:prstGeom prst="rect">
            <a:avLst/>
          </a:prstGeom>
          <a:noFill/>
        </p:spPr>
        <p:txBody>
          <a:bodyPr>
            <a:spAutoFit/>
          </a:bodyPr>
          <a:lstStyle/>
          <a:p>
            <a:pPr>
              <a:defRPr/>
            </a:pPr>
            <a:r>
              <a:rPr lang="en-US" altLang="zh-CN" sz="2000" b="1" dirty="0">
                <a:solidFill>
                  <a:schemeClr val="accent1">
                    <a:lumMod val="50000"/>
                  </a:schemeClr>
                </a:solidFill>
                <a:latin typeface="Times New Roman" panose="02020603050405020304" pitchFamily="18" charset="0"/>
                <a:cs typeface="Times New Roman" panose="02020603050405020304" pitchFamily="18" charset="0"/>
              </a:rPr>
              <a:t>Argument Predictor</a:t>
            </a:r>
            <a:r>
              <a:rPr lang="zh-CN" altLang="en-US" sz="2000" b="1" dirty="0">
                <a:solidFill>
                  <a:schemeClr val="accent1">
                    <a:lumMod val="50000"/>
                  </a:schemeClr>
                </a:solidFill>
                <a:latin typeface="Times New Roman" panose="02020603050405020304" pitchFamily="18" charset="0"/>
                <a:cs typeface="Times New Roman" panose="02020603050405020304" pitchFamily="18" charset="0"/>
              </a:rPr>
              <a:t>：</a:t>
            </a:r>
          </a:p>
        </p:txBody>
      </p:sp>
      <p:grpSp>
        <p:nvGrpSpPr>
          <p:cNvPr id="17413" name="组合 9">
            <a:extLst>
              <a:ext uri="{FF2B5EF4-FFF2-40B4-BE49-F238E27FC236}">
                <a16:creationId xmlns:a16="http://schemas.microsoft.com/office/drawing/2014/main" id="{897A0D54-BD7A-4F13-8371-DB3D90DA34B6}"/>
              </a:ext>
            </a:extLst>
          </p:cNvPr>
          <p:cNvGrpSpPr>
            <a:grpSpLocks/>
          </p:cNvGrpSpPr>
          <p:nvPr/>
        </p:nvGrpSpPr>
        <p:grpSpPr bwMode="auto">
          <a:xfrm>
            <a:off x="5715000" y="2054225"/>
            <a:ext cx="4481513" cy="957263"/>
            <a:chOff x="5872596" y="2472604"/>
            <a:chExt cx="5314950" cy="1238250"/>
          </a:xfrm>
        </p:grpSpPr>
        <p:pic>
          <p:nvPicPr>
            <p:cNvPr id="17423" name="图片 2">
              <a:extLst>
                <a:ext uri="{FF2B5EF4-FFF2-40B4-BE49-F238E27FC236}">
                  <a16:creationId xmlns:a16="http://schemas.microsoft.com/office/drawing/2014/main" id="{DDC33DDB-5386-451A-861B-644B6B159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746" y="2472604"/>
              <a:ext cx="46005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图片 3">
              <a:extLst>
                <a:ext uri="{FF2B5EF4-FFF2-40B4-BE49-F238E27FC236}">
                  <a16:creationId xmlns:a16="http://schemas.microsoft.com/office/drawing/2014/main" id="{DED1E7AE-916B-40B3-A7CE-257E712EC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596" y="3179042"/>
              <a:ext cx="531495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1">
            <a:extLst>
              <a:ext uri="{FF2B5EF4-FFF2-40B4-BE49-F238E27FC236}">
                <a16:creationId xmlns:a16="http://schemas.microsoft.com/office/drawing/2014/main" id="{5B400F77-B1BE-4BDB-824B-BCB30BA419A8}"/>
              </a:ext>
            </a:extLst>
          </p:cNvPr>
          <p:cNvSpPr txBox="1"/>
          <p:nvPr/>
        </p:nvSpPr>
        <p:spPr>
          <a:xfrm>
            <a:off x="5114925" y="3157538"/>
            <a:ext cx="6146800" cy="400050"/>
          </a:xfrm>
          <a:prstGeom prst="rect">
            <a:avLst/>
          </a:prstGeom>
          <a:noFill/>
        </p:spPr>
        <p:txBody>
          <a:bodyPr>
            <a:spAutoFit/>
          </a:bodyPr>
          <a:lstStyle/>
          <a:p>
            <a:pPr>
              <a:defRPr/>
            </a:pPr>
            <a:r>
              <a:rPr lang="en-US" altLang="zh-CN" sz="2000" b="1" dirty="0">
                <a:solidFill>
                  <a:schemeClr val="accent1">
                    <a:lumMod val="50000"/>
                  </a:schemeClr>
                </a:solidFill>
                <a:latin typeface="Times New Roman" panose="02020603050405020304" pitchFamily="18" charset="0"/>
                <a:cs typeface="Times New Roman" panose="02020603050405020304" pitchFamily="18" charset="0"/>
              </a:rPr>
              <a:t>Pair Predictor</a:t>
            </a:r>
            <a:r>
              <a:rPr lang="zh-CN" altLang="en-US" sz="2000" b="1" dirty="0">
                <a:solidFill>
                  <a:schemeClr val="accent1">
                    <a:lumMod val="50000"/>
                  </a:schemeClr>
                </a:solidFill>
                <a:latin typeface="Times New Roman" panose="02020603050405020304" pitchFamily="18" charset="0"/>
                <a:cs typeface="Times New Roman" panose="02020603050405020304" pitchFamily="18" charset="0"/>
              </a:rPr>
              <a:t>：</a:t>
            </a:r>
          </a:p>
        </p:txBody>
      </p:sp>
      <p:grpSp>
        <p:nvGrpSpPr>
          <p:cNvPr id="17415" name="组合 14">
            <a:extLst>
              <a:ext uri="{FF2B5EF4-FFF2-40B4-BE49-F238E27FC236}">
                <a16:creationId xmlns:a16="http://schemas.microsoft.com/office/drawing/2014/main" id="{526C6F98-D21B-4BBD-925C-93BACF67D1E1}"/>
              </a:ext>
            </a:extLst>
          </p:cNvPr>
          <p:cNvGrpSpPr>
            <a:grpSpLocks/>
          </p:cNvGrpSpPr>
          <p:nvPr/>
        </p:nvGrpSpPr>
        <p:grpSpPr bwMode="auto">
          <a:xfrm>
            <a:off x="5715000" y="3600450"/>
            <a:ext cx="3308350" cy="1366838"/>
            <a:chOff x="5715577" y="4220668"/>
            <a:chExt cx="5181600" cy="2163762"/>
          </a:xfrm>
        </p:grpSpPr>
        <p:pic>
          <p:nvPicPr>
            <p:cNvPr id="17421" name="图片 4">
              <a:extLst>
                <a:ext uri="{FF2B5EF4-FFF2-40B4-BE49-F238E27FC236}">
                  <a16:creationId xmlns:a16="http://schemas.microsoft.com/office/drawing/2014/main" id="{29ACB896-051C-4C81-9ED1-DA8092BCA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577" y="4220668"/>
              <a:ext cx="51339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图片 5">
              <a:extLst>
                <a:ext uri="{FF2B5EF4-FFF2-40B4-BE49-F238E27FC236}">
                  <a16:creationId xmlns:a16="http://schemas.microsoft.com/office/drawing/2014/main" id="{0955DEC0-0C6C-4F95-A7DE-E1FD45DA71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577" y="5517655"/>
              <a:ext cx="5181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文本框 16">
            <a:extLst>
              <a:ext uri="{FF2B5EF4-FFF2-40B4-BE49-F238E27FC236}">
                <a16:creationId xmlns:a16="http://schemas.microsoft.com/office/drawing/2014/main" id="{1D5E4B8C-12B3-4A26-85D1-ACAAFC922955}"/>
              </a:ext>
            </a:extLst>
          </p:cNvPr>
          <p:cNvSpPr txBox="1"/>
          <p:nvPr/>
        </p:nvSpPr>
        <p:spPr>
          <a:xfrm>
            <a:off x="5202238" y="5048250"/>
            <a:ext cx="6146800" cy="400050"/>
          </a:xfrm>
          <a:prstGeom prst="rect">
            <a:avLst/>
          </a:prstGeom>
          <a:noFill/>
        </p:spPr>
        <p:txBody>
          <a:bodyPr>
            <a:spAutoFit/>
          </a:bodyPr>
          <a:lstStyle/>
          <a:p>
            <a:pPr>
              <a:defRPr/>
            </a:pPr>
            <a:r>
              <a:rPr lang="en-US" altLang="zh-CN" sz="2000" b="1" dirty="0">
                <a:solidFill>
                  <a:schemeClr val="accent1">
                    <a:lumMod val="50000"/>
                  </a:schemeClr>
                </a:solidFill>
                <a:latin typeface="Times New Roman" panose="02020603050405020304" pitchFamily="18" charset="0"/>
                <a:cs typeface="Times New Roman" panose="02020603050405020304" pitchFamily="18" charset="0"/>
              </a:rPr>
              <a:t>Attention Loss</a:t>
            </a:r>
            <a:r>
              <a:rPr lang="zh-CN" altLang="en-US" sz="2000" b="1" dirty="0">
                <a:solidFill>
                  <a:schemeClr val="accent1">
                    <a:lumMod val="50000"/>
                  </a:schemeClr>
                </a:solidFill>
                <a:latin typeface="Times New Roman" panose="02020603050405020304" pitchFamily="18" charset="0"/>
                <a:cs typeface="Times New Roman" panose="02020603050405020304" pitchFamily="18" charset="0"/>
              </a:rPr>
              <a:t>：</a:t>
            </a:r>
          </a:p>
        </p:txBody>
      </p:sp>
      <p:grpSp>
        <p:nvGrpSpPr>
          <p:cNvPr id="17417" name="组合 21">
            <a:extLst>
              <a:ext uri="{FF2B5EF4-FFF2-40B4-BE49-F238E27FC236}">
                <a16:creationId xmlns:a16="http://schemas.microsoft.com/office/drawing/2014/main" id="{62F5CF16-8E27-49AA-AAB0-0582234FF933}"/>
              </a:ext>
            </a:extLst>
          </p:cNvPr>
          <p:cNvGrpSpPr>
            <a:grpSpLocks/>
          </p:cNvGrpSpPr>
          <p:nvPr/>
        </p:nvGrpSpPr>
        <p:grpSpPr bwMode="auto">
          <a:xfrm>
            <a:off x="5715000" y="5595938"/>
            <a:ext cx="3879850" cy="798512"/>
            <a:chOff x="5763764" y="5434046"/>
            <a:chExt cx="4326458" cy="967882"/>
          </a:xfrm>
        </p:grpSpPr>
        <p:pic>
          <p:nvPicPr>
            <p:cNvPr id="17419" name="图片 6">
              <a:extLst>
                <a:ext uri="{FF2B5EF4-FFF2-40B4-BE49-F238E27FC236}">
                  <a16:creationId xmlns:a16="http://schemas.microsoft.com/office/drawing/2014/main" id="{01C43487-6CCD-4AD8-B066-0BBCE74978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3764" y="5434046"/>
              <a:ext cx="4326458" cy="56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图片 20">
              <a:extLst>
                <a:ext uri="{FF2B5EF4-FFF2-40B4-BE49-F238E27FC236}">
                  <a16:creationId xmlns:a16="http://schemas.microsoft.com/office/drawing/2014/main" id="{839CFE9E-01A2-4E8F-9716-88EB40B8C3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3764" y="6000879"/>
              <a:ext cx="3464381" cy="40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8" name="图片 22">
            <a:extLst>
              <a:ext uri="{FF2B5EF4-FFF2-40B4-BE49-F238E27FC236}">
                <a16:creationId xmlns:a16="http://schemas.microsoft.com/office/drawing/2014/main" id="{C04262D9-9A95-4985-BF11-0E36D94EF9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362" y="1785938"/>
            <a:ext cx="290988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标题 13">
            <a:extLst>
              <a:ext uri="{FF2B5EF4-FFF2-40B4-BE49-F238E27FC236}">
                <a16:creationId xmlns:a16="http://schemas.microsoft.com/office/drawing/2014/main" id="{0F40F9BD-60B4-44B3-8792-C16D1D1308EC}"/>
              </a:ext>
            </a:extLst>
          </p:cNvPr>
          <p:cNvSpPr txBox="1">
            <a:spLocks/>
          </p:cNvSpPr>
          <p:nvPr/>
        </p:nvSpPr>
        <p:spPr>
          <a:xfrm>
            <a:off x="16161" y="608331"/>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Attention Loss</a:t>
            </a:r>
          </a:p>
        </p:txBody>
      </p:sp>
      <p:sp>
        <p:nvSpPr>
          <p:cNvPr id="20" name="文本框 19">
            <a:extLst>
              <a:ext uri="{FF2B5EF4-FFF2-40B4-BE49-F238E27FC236}">
                <a16:creationId xmlns:a16="http://schemas.microsoft.com/office/drawing/2014/main" id="{72A72739-8C19-4E83-ABC2-16B55CF0E101}"/>
              </a:ext>
            </a:extLst>
          </p:cNvPr>
          <p:cNvSpPr txBox="1"/>
          <p:nvPr/>
        </p:nvSpPr>
        <p:spPr>
          <a:xfrm>
            <a:off x="437719" y="6405611"/>
            <a:ext cx="9684061" cy="369332"/>
          </a:xfrm>
          <a:prstGeom prst="rect">
            <a:avLst/>
          </a:prstGeom>
          <a:noFill/>
        </p:spPr>
        <p:txBody>
          <a:bodyPr wrap="none" rtlCol="0">
            <a:spAutoFit/>
          </a:bodyPr>
          <a:lstStyle/>
          <a:p>
            <a:r>
              <a:rPr lang="en-US" altLang="zh-CN" dirty="0"/>
              <a:t>From: 2021_ACL_Argument Pair Extraction via Attention-guided </a:t>
            </a:r>
            <a:r>
              <a:rPr lang="en-US" altLang="zh-CN" dirty="0" err="1"/>
              <a:t>MultiLayer</a:t>
            </a:r>
            <a:r>
              <a:rPr lang="en-US" altLang="zh-CN" dirty="0"/>
              <a:t> </a:t>
            </a:r>
            <a:r>
              <a:rPr lang="en-US" altLang="zh-CN" dirty="0" err="1"/>
              <a:t>MultiCross</a:t>
            </a:r>
            <a:r>
              <a:rPr lang="en-US" altLang="zh-CN" dirty="0"/>
              <a:t> Encoding</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997488B-254F-4477-8E9E-08D74E02A6F4}"/>
              </a:ext>
            </a:extLst>
          </p:cNvPr>
          <p:cNvPicPr>
            <a:picLocks noChangeAspect="1"/>
          </p:cNvPicPr>
          <p:nvPr/>
        </p:nvPicPr>
        <p:blipFill rotWithShape="1">
          <a:blip r:embed="rId3"/>
          <a:srcRect l="4664" t="6918" r="3846"/>
          <a:stretch/>
        </p:blipFill>
        <p:spPr>
          <a:xfrm>
            <a:off x="2424953" y="1181685"/>
            <a:ext cx="7342094" cy="5398038"/>
          </a:xfrm>
          <a:prstGeom prst="rect">
            <a:avLst/>
          </a:prstGeom>
        </p:spPr>
      </p:pic>
      <p:sp>
        <p:nvSpPr>
          <p:cNvPr id="18" name="标题 13">
            <a:extLst>
              <a:ext uri="{FF2B5EF4-FFF2-40B4-BE49-F238E27FC236}">
                <a16:creationId xmlns:a16="http://schemas.microsoft.com/office/drawing/2014/main" id="{142F4FA4-265A-42A0-97E8-3BE74CCBDE7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4E4C696-6742-454D-AB59-EB9044BDD969}"/>
              </a:ext>
            </a:extLst>
          </p:cNvPr>
          <p:cNvPicPr>
            <a:picLocks noChangeAspect="1"/>
          </p:cNvPicPr>
          <p:nvPr/>
        </p:nvPicPr>
        <p:blipFill>
          <a:blip r:embed="rId3"/>
          <a:stretch>
            <a:fillRect/>
          </a:stretch>
        </p:blipFill>
        <p:spPr>
          <a:xfrm>
            <a:off x="6812393" y="3666778"/>
            <a:ext cx="4895238" cy="3085714"/>
          </a:xfrm>
          <a:prstGeom prst="rect">
            <a:avLst/>
          </a:prstGeom>
        </p:spPr>
      </p:pic>
      <p:sp>
        <p:nvSpPr>
          <p:cNvPr id="14" name="标题 13"/>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Introduction</a:t>
            </a:r>
          </a:p>
        </p:txBody>
      </p:sp>
      <p:sp>
        <p:nvSpPr>
          <p:cNvPr id="4" name="文本框 3">
            <a:extLst>
              <a:ext uri="{FF2B5EF4-FFF2-40B4-BE49-F238E27FC236}">
                <a16:creationId xmlns:a16="http://schemas.microsoft.com/office/drawing/2014/main" id="{3B81DFDB-3810-4638-BF4B-6C92585B2249}"/>
              </a:ext>
            </a:extLst>
          </p:cNvPr>
          <p:cNvSpPr txBox="1"/>
          <p:nvPr/>
        </p:nvSpPr>
        <p:spPr>
          <a:xfrm>
            <a:off x="734935" y="1295745"/>
            <a:ext cx="10299308" cy="2956387"/>
          </a:xfrm>
          <a:prstGeom prst="rect">
            <a:avLst/>
          </a:prstGeom>
          <a:noFill/>
        </p:spPr>
        <p:txBody>
          <a:bodyPr wrap="square">
            <a:spAutoFit/>
          </a:bodyPr>
          <a:lstStyle/>
          <a:p>
            <a:pPr marL="342900" indent="-342900">
              <a:lnSpc>
                <a:spcPct val="150000"/>
              </a:lnSpc>
              <a:buFont typeface="+mj-lt"/>
              <a:buAutoNum type="arabicPeriod"/>
            </a:pPr>
            <a:r>
              <a:rPr lang="en-US" altLang="zh-CN" dirty="0">
                <a:solidFill>
                  <a:srgbClr val="FF0000"/>
                </a:solidFill>
                <a:latin typeface="NimbusRomNo9L-Regu"/>
              </a:rPr>
              <a:t>Lack of external knowledge makes </a:t>
            </a:r>
            <a:r>
              <a:rPr lang="en-US" altLang="zh-CN" dirty="0">
                <a:solidFill>
                  <a:srgbClr val="000000"/>
                </a:solidFill>
                <a:latin typeface="NimbusRomNo9L-Regu"/>
              </a:rPr>
              <a:t>empathetic dialogue systems </a:t>
            </a:r>
            <a:r>
              <a:rPr lang="en-US" altLang="zh-CN" dirty="0" err="1">
                <a:latin typeface="NimbusRomNo9L-Regu"/>
              </a:rPr>
              <a:t>diffificult</a:t>
            </a:r>
            <a:r>
              <a:rPr lang="en-US" altLang="zh-CN" dirty="0">
                <a:latin typeface="NimbusRomNo9L-Regu"/>
              </a:rPr>
              <a:t> to </a:t>
            </a:r>
            <a:r>
              <a:rPr lang="en-US" altLang="zh-CN" dirty="0">
                <a:solidFill>
                  <a:srgbClr val="FF0000"/>
                </a:solidFill>
                <a:latin typeface="NimbusRomNo9L-Regu"/>
              </a:rPr>
              <a:t>perceive implicit emotions </a:t>
            </a:r>
            <a:r>
              <a:rPr lang="en-US" altLang="zh-CN" dirty="0">
                <a:solidFill>
                  <a:srgbClr val="000000"/>
                </a:solidFill>
                <a:latin typeface="NimbusRomNo9L-Regu"/>
              </a:rPr>
              <a:t>and </a:t>
            </a:r>
            <a:r>
              <a:rPr lang="en-US" altLang="zh-CN" dirty="0">
                <a:solidFill>
                  <a:srgbClr val="FF0000"/>
                </a:solidFill>
                <a:latin typeface="NimbusRomNo9L-Regu"/>
              </a:rPr>
              <a:t>learn emotional interactions </a:t>
            </a:r>
            <a:r>
              <a:rPr lang="en-US" altLang="zh-CN" dirty="0">
                <a:solidFill>
                  <a:srgbClr val="000000"/>
                </a:solidFill>
                <a:latin typeface="NimbusRomNo9L-Regu"/>
              </a:rPr>
              <a:t>from </a:t>
            </a:r>
            <a:r>
              <a:rPr lang="en-US" altLang="zh-CN" dirty="0">
                <a:solidFill>
                  <a:srgbClr val="FF0000"/>
                </a:solidFill>
                <a:latin typeface="NimbusRomNo9L-Regu"/>
              </a:rPr>
              <a:t>limited dialogue history.</a:t>
            </a:r>
          </a:p>
          <a:p>
            <a:pPr marL="342900" indent="-342900">
              <a:lnSpc>
                <a:spcPct val="150000"/>
              </a:lnSpc>
              <a:buFont typeface="+mj-lt"/>
              <a:buAutoNum type="arabicPeriod"/>
            </a:pPr>
            <a:r>
              <a:rPr lang="en-US" altLang="zh-CN" sz="1800" dirty="0">
                <a:solidFill>
                  <a:srgbClr val="000000"/>
                </a:solidFill>
                <a:effectLst/>
                <a:latin typeface="NimbusRomNo9L-Regu"/>
                <a:ea typeface="宋体" panose="02010600030101010101" pitchFamily="2" charset="-122"/>
              </a:rPr>
              <a:t>We observe that </a:t>
            </a:r>
            <a:r>
              <a:rPr lang="en-US" altLang="zh-CN" sz="1800" dirty="0">
                <a:solidFill>
                  <a:srgbClr val="FF0000"/>
                </a:solidFill>
                <a:effectLst/>
                <a:latin typeface="NimbusRomNo9L-Regu"/>
                <a:ea typeface="宋体" panose="02010600030101010101" pitchFamily="2" charset="-122"/>
              </a:rPr>
              <a:t>for most </a:t>
            </a:r>
            <a:r>
              <a:rPr lang="en-US" altLang="zh-CN" sz="1800" dirty="0">
                <a:solidFill>
                  <a:srgbClr val="FF0000"/>
                </a:solidFill>
                <a:effectLst/>
                <a:latin typeface="NimbusRomNo9L-Regu"/>
              </a:rPr>
              <a:t>dialogue samples </a:t>
            </a:r>
            <a:r>
              <a:rPr lang="en-US" altLang="zh-CN" sz="1800" dirty="0">
                <a:solidFill>
                  <a:srgbClr val="000000"/>
                </a:solidFill>
                <a:effectLst/>
                <a:latin typeface="NimbusRomNo9L-Regu"/>
              </a:rPr>
              <a:t>(80.1%) chatbots can directly </a:t>
            </a:r>
            <a:r>
              <a:rPr lang="en-US" altLang="zh-CN" sz="1800" dirty="0">
                <a:solidFill>
                  <a:srgbClr val="FF0000"/>
                </a:solidFill>
                <a:effectLst/>
                <a:latin typeface="NimbusRomNo9L-Regu"/>
              </a:rPr>
              <a:t>obtain hints </a:t>
            </a:r>
            <a:r>
              <a:rPr lang="en-US" altLang="zh-CN" sz="1800" dirty="0">
                <a:solidFill>
                  <a:srgbClr val="000000"/>
                </a:solidFill>
                <a:effectLst/>
                <a:latin typeface="NimbusRomNo9L-Regu"/>
              </a:rPr>
              <a:t>from </a:t>
            </a:r>
            <a:r>
              <a:rPr lang="en-US" altLang="zh-CN" sz="1800" dirty="0">
                <a:solidFill>
                  <a:srgbClr val="FF0000"/>
                </a:solidFill>
                <a:effectLst/>
                <a:latin typeface="NimbusRomNo9L-Regu"/>
              </a:rPr>
              <a:t>the knowledge paths </a:t>
            </a:r>
            <a:r>
              <a:rPr lang="en-US" altLang="zh-CN" sz="1800" dirty="0">
                <a:solidFill>
                  <a:srgbClr val="000000"/>
                </a:solidFill>
                <a:effectLst/>
                <a:latin typeface="NimbusRomNo9L-Regu"/>
              </a:rPr>
              <a:t>started by the non-stop tokens of the dialogue history.</a:t>
            </a:r>
          </a:p>
          <a:p>
            <a:pPr marL="342900" indent="-342900">
              <a:lnSpc>
                <a:spcPct val="150000"/>
              </a:lnSpc>
              <a:buFont typeface="+mj-lt"/>
              <a:buAutoNum type="arabicPeriod"/>
            </a:pPr>
            <a:r>
              <a:rPr lang="en-US" altLang="zh-CN" dirty="0">
                <a:solidFill>
                  <a:srgbClr val="000000"/>
                </a:solidFill>
                <a:latin typeface="NimbusRomNo9L-Regu"/>
                <a:cs typeface="Times New Roman" panose="02020603050405020304" pitchFamily="18" charset="0"/>
              </a:rPr>
              <a:t>E</a:t>
            </a:r>
            <a:r>
              <a:rPr lang="en-US" altLang="zh-CN" sz="1800" dirty="0">
                <a:solidFill>
                  <a:srgbClr val="000000"/>
                </a:solidFill>
                <a:effectLst/>
                <a:latin typeface="NimbusRomNo9L-Regu"/>
              </a:rPr>
              <a:t>xisting emotional dialogue models </a:t>
            </a:r>
            <a:r>
              <a:rPr lang="en-US" altLang="zh-CN" sz="1800" dirty="0">
                <a:solidFill>
                  <a:srgbClr val="FF0000"/>
                </a:solidFill>
                <a:effectLst/>
                <a:latin typeface="NimbusRomNo9L-Regu"/>
              </a:rPr>
              <a:t>purely focus on whether the generated response matches </a:t>
            </a:r>
            <a:r>
              <a:rPr lang="en-US" altLang="zh-CN" sz="1800" dirty="0">
                <a:solidFill>
                  <a:srgbClr val="000000"/>
                </a:solidFill>
                <a:effectLst/>
                <a:latin typeface="NimbusRomNo9L-Regu"/>
              </a:rPr>
              <a:t>a predetermined emotion, whereas in </a:t>
            </a:r>
            <a:r>
              <a:rPr lang="en-US" altLang="zh-CN" sz="1800" dirty="0">
                <a:solidFill>
                  <a:srgbClr val="FF0000"/>
                </a:solidFill>
                <a:effectLst/>
                <a:latin typeface="NimbusRomNo9L-Regu"/>
              </a:rPr>
              <a:t>real-world</a:t>
            </a:r>
            <a:r>
              <a:rPr lang="en-US" altLang="zh-CN" sz="1800" dirty="0">
                <a:solidFill>
                  <a:srgbClr val="000000"/>
                </a:solidFill>
                <a:effectLst/>
                <a:latin typeface="NimbusRomNo9L-Regu"/>
              </a:rPr>
              <a:t> scenarios the listener is </a:t>
            </a:r>
            <a:r>
              <a:rPr lang="en-US" altLang="zh-CN" sz="1800" dirty="0">
                <a:solidFill>
                  <a:srgbClr val="FF0000"/>
                </a:solidFill>
                <a:effectLst/>
                <a:latin typeface="NimbusRomNo9L-Regu"/>
              </a:rPr>
              <a:t>capable to infer the emotion </a:t>
            </a:r>
            <a:r>
              <a:rPr lang="en-US" altLang="zh-CN" sz="1800" dirty="0">
                <a:solidFill>
                  <a:srgbClr val="000000"/>
                </a:solidFill>
                <a:effectLst/>
                <a:latin typeface="NimbusRomNo9L-Regu"/>
              </a:rPr>
              <a:t>of the speaker</a:t>
            </a:r>
            <a:endParaRPr lang="zh-CN" altLang="en-US" sz="20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E915D908-7CEC-43E1-91F5-27B5DDE46A42}"/>
              </a:ext>
            </a:extLst>
          </p:cNvPr>
          <p:cNvPicPr>
            <a:picLocks noChangeAspect="1"/>
          </p:cNvPicPr>
          <p:nvPr/>
        </p:nvPicPr>
        <p:blipFill>
          <a:blip r:embed="rId4"/>
          <a:stretch>
            <a:fillRect/>
          </a:stretch>
        </p:blipFill>
        <p:spPr>
          <a:xfrm>
            <a:off x="61547" y="4252132"/>
            <a:ext cx="5172784" cy="2365602"/>
          </a:xfrm>
          <a:prstGeom prst="rect">
            <a:avLst/>
          </a:prstGeom>
        </p:spPr>
      </p:pic>
    </p:spTree>
    <p:extLst>
      <p:ext uri="{BB962C8B-B14F-4D97-AF65-F5344CB8AC3E}">
        <p14:creationId xmlns:p14="http://schemas.microsoft.com/office/powerpoint/2010/main" val="118567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4" name="图片 3">
            <a:extLst>
              <a:ext uri="{FF2B5EF4-FFF2-40B4-BE49-F238E27FC236}">
                <a16:creationId xmlns:a16="http://schemas.microsoft.com/office/drawing/2014/main" id="{BBC8857E-1491-4FCE-AFF9-4138274E6DBF}"/>
              </a:ext>
            </a:extLst>
          </p:cNvPr>
          <p:cNvPicPr>
            <a:picLocks noChangeAspect="1"/>
          </p:cNvPicPr>
          <p:nvPr/>
        </p:nvPicPr>
        <p:blipFill>
          <a:blip r:embed="rId3"/>
          <a:stretch>
            <a:fillRect/>
          </a:stretch>
        </p:blipFill>
        <p:spPr>
          <a:xfrm>
            <a:off x="0" y="1883226"/>
            <a:ext cx="12192000" cy="42760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5ED7AD5C-2081-40E5-892A-0410F79D9AB4}"/>
              </a:ext>
            </a:extLst>
          </p:cNvPr>
          <p:cNvPicPr>
            <a:picLocks noChangeAspect="1"/>
          </p:cNvPicPr>
          <p:nvPr/>
        </p:nvPicPr>
        <p:blipFill>
          <a:blip r:embed="rId3"/>
          <a:stretch>
            <a:fillRect/>
          </a:stretch>
        </p:blipFill>
        <p:spPr>
          <a:xfrm>
            <a:off x="6964364" y="698739"/>
            <a:ext cx="5186459" cy="1819019"/>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5" name="图片 4">
            <a:extLst>
              <a:ext uri="{FF2B5EF4-FFF2-40B4-BE49-F238E27FC236}">
                <a16:creationId xmlns:a16="http://schemas.microsoft.com/office/drawing/2014/main" id="{798DC6F2-531E-4F16-AB92-D91BE05D1147}"/>
              </a:ext>
            </a:extLst>
          </p:cNvPr>
          <p:cNvPicPr>
            <a:picLocks noChangeAspect="1"/>
          </p:cNvPicPr>
          <p:nvPr/>
        </p:nvPicPr>
        <p:blipFill rotWithShape="1">
          <a:blip r:embed="rId4"/>
          <a:srcRect t="9499" b="3701"/>
          <a:stretch/>
        </p:blipFill>
        <p:spPr>
          <a:xfrm>
            <a:off x="268558" y="1532133"/>
            <a:ext cx="5108546" cy="2796988"/>
          </a:xfrm>
          <a:prstGeom prst="rect">
            <a:avLst/>
          </a:prstGeom>
        </p:spPr>
      </p:pic>
      <p:pic>
        <p:nvPicPr>
          <p:cNvPr id="9" name="图片 8">
            <a:extLst>
              <a:ext uri="{FF2B5EF4-FFF2-40B4-BE49-F238E27FC236}">
                <a16:creationId xmlns:a16="http://schemas.microsoft.com/office/drawing/2014/main" id="{A717BFB3-4BEF-47E5-95EF-D56F7E9418F6}"/>
              </a:ext>
            </a:extLst>
          </p:cNvPr>
          <p:cNvPicPr>
            <a:picLocks noChangeAspect="1"/>
          </p:cNvPicPr>
          <p:nvPr/>
        </p:nvPicPr>
        <p:blipFill>
          <a:blip r:embed="rId5"/>
          <a:stretch>
            <a:fillRect/>
          </a:stretch>
        </p:blipFill>
        <p:spPr>
          <a:xfrm>
            <a:off x="811522" y="4679569"/>
            <a:ext cx="4022617" cy="1632944"/>
          </a:xfrm>
          <a:prstGeom prst="rect">
            <a:avLst/>
          </a:prstGeom>
        </p:spPr>
      </p:pic>
      <p:pic>
        <p:nvPicPr>
          <p:cNvPr id="11" name="图片 10">
            <a:extLst>
              <a:ext uri="{FF2B5EF4-FFF2-40B4-BE49-F238E27FC236}">
                <a16:creationId xmlns:a16="http://schemas.microsoft.com/office/drawing/2014/main" id="{E5E94825-B7F4-4AC8-950F-7A514166ABC0}"/>
              </a:ext>
            </a:extLst>
          </p:cNvPr>
          <p:cNvPicPr>
            <a:picLocks noChangeAspect="1"/>
          </p:cNvPicPr>
          <p:nvPr/>
        </p:nvPicPr>
        <p:blipFill>
          <a:blip r:embed="rId6"/>
          <a:stretch>
            <a:fillRect/>
          </a:stretch>
        </p:blipFill>
        <p:spPr>
          <a:xfrm>
            <a:off x="6553200" y="3138511"/>
            <a:ext cx="3615674" cy="426464"/>
          </a:xfrm>
          <a:prstGeom prst="rect">
            <a:avLst/>
          </a:prstGeom>
        </p:spPr>
      </p:pic>
      <p:pic>
        <p:nvPicPr>
          <p:cNvPr id="13" name="图片 12">
            <a:extLst>
              <a:ext uri="{FF2B5EF4-FFF2-40B4-BE49-F238E27FC236}">
                <a16:creationId xmlns:a16="http://schemas.microsoft.com/office/drawing/2014/main" id="{CB10EFEC-0372-4063-9A4C-7F08293D1CCD}"/>
              </a:ext>
            </a:extLst>
          </p:cNvPr>
          <p:cNvPicPr>
            <a:picLocks noChangeAspect="1"/>
          </p:cNvPicPr>
          <p:nvPr/>
        </p:nvPicPr>
        <p:blipFill>
          <a:blip r:embed="rId7"/>
          <a:stretch>
            <a:fillRect/>
          </a:stretch>
        </p:blipFill>
        <p:spPr>
          <a:xfrm>
            <a:off x="6553200" y="3903487"/>
            <a:ext cx="4658203" cy="501536"/>
          </a:xfrm>
          <a:prstGeom prst="rect">
            <a:avLst/>
          </a:prstGeom>
        </p:spPr>
      </p:pic>
      <p:pic>
        <p:nvPicPr>
          <p:cNvPr id="15" name="图片 14">
            <a:extLst>
              <a:ext uri="{FF2B5EF4-FFF2-40B4-BE49-F238E27FC236}">
                <a16:creationId xmlns:a16="http://schemas.microsoft.com/office/drawing/2014/main" id="{8A5B7B56-4961-4F29-A6DA-D7B03C2E6AF9}"/>
              </a:ext>
            </a:extLst>
          </p:cNvPr>
          <p:cNvPicPr>
            <a:picLocks noChangeAspect="1"/>
          </p:cNvPicPr>
          <p:nvPr/>
        </p:nvPicPr>
        <p:blipFill>
          <a:blip r:embed="rId8"/>
          <a:stretch>
            <a:fillRect/>
          </a:stretch>
        </p:blipFill>
        <p:spPr>
          <a:xfrm>
            <a:off x="5943600" y="4743535"/>
            <a:ext cx="6011008" cy="392972"/>
          </a:xfrm>
          <a:prstGeom prst="rect">
            <a:avLst/>
          </a:prstGeom>
        </p:spPr>
      </p:pic>
      <p:pic>
        <p:nvPicPr>
          <p:cNvPr id="17" name="图片 16">
            <a:extLst>
              <a:ext uri="{FF2B5EF4-FFF2-40B4-BE49-F238E27FC236}">
                <a16:creationId xmlns:a16="http://schemas.microsoft.com/office/drawing/2014/main" id="{2AD337FF-1211-49B2-8EE4-47D823DFC2B2}"/>
              </a:ext>
            </a:extLst>
          </p:cNvPr>
          <p:cNvPicPr>
            <a:picLocks noChangeAspect="1"/>
          </p:cNvPicPr>
          <p:nvPr/>
        </p:nvPicPr>
        <p:blipFill>
          <a:blip r:embed="rId9"/>
          <a:stretch>
            <a:fillRect/>
          </a:stretch>
        </p:blipFill>
        <p:spPr>
          <a:xfrm>
            <a:off x="5943600" y="5352864"/>
            <a:ext cx="5666168" cy="895378"/>
          </a:xfrm>
          <a:prstGeom prst="rect">
            <a:avLst/>
          </a:prstGeom>
        </p:spPr>
      </p:pic>
      <p:sp>
        <p:nvSpPr>
          <p:cNvPr id="19" name="矩形 18">
            <a:extLst>
              <a:ext uri="{FF2B5EF4-FFF2-40B4-BE49-F238E27FC236}">
                <a16:creationId xmlns:a16="http://schemas.microsoft.com/office/drawing/2014/main" id="{833C1A65-E2C7-4EC2-9E08-4B2CDF37DCED}"/>
              </a:ext>
            </a:extLst>
          </p:cNvPr>
          <p:cNvSpPr/>
          <p:nvPr/>
        </p:nvSpPr>
        <p:spPr>
          <a:xfrm>
            <a:off x="7104186" y="756087"/>
            <a:ext cx="1955856" cy="1552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87802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03C8F885-6948-4160-A66E-00F9500C45BF}"/>
              </a:ext>
            </a:extLst>
          </p:cNvPr>
          <p:cNvPicPr>
            <a:picLocks noChangeAspect="1"/>
          </p:cNvPicPr>
          <p:nvPr/>
        </p:nvPicPr>
        <p:blipFill>
          <a:blip r:embed="rId3"/>
          <a:stretch>
            <a:fillRect/>
          </a:stretch>
        </p:blipFill>
        <p:spPr>
          <a:xfrm>
            <a:off x="6964364" y="698739"/>
            <a:ext cx="5186459" cy="1819019"/>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F27CA746-DFF1-43EE-B577-53938CBF62BD}"/>
              </a:ext>
            </a:extLst>
          </p:cNvPr>
          <p:cNvPicPr>
            <a:picLocks noChangeAspect="1"/>
          </p:cNvPicPr>
          <p:nvPr/>
        </p:nvPicPr>
        <p:blipFill>
          <a:blip r:embed="rId4"/>
          <a:stretch>
            <a:fillRect/>
          </a:stretch>
        </p:blipFill>
        <p:spPr>
          <a:xfrm>
            <a:off x="163901" y="1280723"/>
            <a:ext cx="3766875" cy="3282862"/>
          </a:xfrm>
          <a:prstGeom prst="rect">
            <a:avLst/>
          </a:prstGeom>
        </p:spPr>
      </p:pic>
      <p:sp>
        <p:nvSpPr>
          <p:cNvPr id="12" name="矩形 11">
            <a:extLst>
              <a:ext uri="{FF2B5EF4-FFF2-40B4-BE49-F238E27FC236}">
                <a16:creationId xmlns:a16="http://schemas.microsoft.com/office/drawing/2014/main" id="{0D41E401-FE18-463F-881C-2D3DFDAD7044}"/>
              </a:ext>
            </a:extLst>
          </p:cNvPr>
          <p:cNvSpPr/>
          <p:nvPr/>
        </p:nvSpPr>
        <p:spPr>
          <a:xfrm>
            <a:off x="9020908" y="719270"/>
            <a:ext cx="1687098" cy="1500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6" name="图片 5">
            <a:extLst>
              <a:ext uri="{FF2B5EF4-FFF2-40B4-BE49-F238E27FC236}">
                <a16:creationId xmlns:a16="http://schemas.microsoft.com/office/drawing/2014/main" id="{2C65CB3D-8AA2-49A7-BB12-EC680B2AC6A1}"/>
              </a:ext>
            </a:extLst>
          </p:cNvPr>
          <p:cNvPicPr>
            <a:picLocks noChangeAspect="1"/>
          </p:cNvPicPr>
          <p:nvPr/>
        </p:nvPicPr>
        <p:blipFill>
          <a:blip r:embed="rId5"/>
          <a:stretch>
            <a:fillRect/>
          </a:stretch>
        </p:blipFill>
        <p:spPr>
          <a:xfrm>
            <a:off x="163901" y="4836820"/>
            <a:ext cx="5312405" cy="482946"/>
          </a:xfrm>
          <a:prstGeom prst="rect">
            <a:avLst/>
          </a:prstGeom>
        </p:spPr>
      </p:pic>
      <p:pic>
        <p:nvPicPr>
          <p:cNvPr id="14" name="图片 13">
            <a:extLst>
              <a:ext uri="{FF2B5EF4-FFF2-40B4-BE49-F238E27FC236}">
                <a16:creationId xmlns:a16="http://schemas.microsoft.com/office/drawing/2014/main" id="{A781D841-92D2-4A19-B7C5-873DEE875C16}"/>
              </a:ext>
            </a:extLst>
          </p:cNvPr>
          <p:cNvPicPr>
            <a:picLocks noChangeAspect="1"/>
          </p:cNvPicPr>
          <p:nvPr/>
        </p:nvPicPr>
        <p:blipFill>
          <a:blip r:embed="rId6"/>
          <a:stretch>
            <a:fillRect/>
          </a:stretch>
        </p:blipFill>
        <p:spPr>
          <a:xfrm>
            <a:off x="250581" y="5428530"/>
            <a:ext cx="5312405" cy="1429470"/>
          </a:xfrm>
          <a:prstGeom prst="rect">
            <a:avLst/>
          </a:prstGeom>
        </p:spPr>
      </p:pic>
      <p:pic>
        <p:nvPicPr>
          <p:cNvPr id="18" name="图片 17">
            <a:extLst>
              <a:ext uri="{FF2B5EF4-FFF2-40B4-BE49-F238E27FC236}">
                <a16:creationId xmlns:a16="http://schemas.microsoft.com/office/drawing/2014/main" id="{6026A623-130A-4D41-A098-C9B98606B758}"/>
              </a:ext>
            </a:extLst>
          </p:cNvPr>
          <p:cNvPicPr>
            <a:picLocks noChangeAspect="1"/>
          </p:cNvPicPr>
          <p:nvPr/>
        </p:nvPicPr>
        <p:blipFill>
          <a:blip r:embed="rId7"/>
          <a:stretch>
            <a:fillRect/>
          </a:stretch>
        </p:blipFill>
        <p:spPr>
          <a:xfrm>
            <a:off x="6096000" y="2829601"/>
            <a:ext cx="5652381" cy="885715"/>
          </a:xfrm>
          <a:prstGeom prst="rect">
            <a:avLst/>
          </a:prstGeom>
        </p:spPr>
      </p:pic>
      <p:pic>
        <p:nvPicPr>
          <p:cNvPr id="20" name="图片 19">
            <a:extLst>
              <a:ext uri="{FF2B5EF4-FFF2-40B4-BE49-F238E27FC236}">
                <a16:creationId xmlns:a16="http://schemas.microsoft.com/office/drawing/2014/main" id="{A42FEDD6-D19A-44CA-AD59-A89DB50686FD}"/>
              </a:ext>
            </a:extLst>
          </p:cNvPr>
          <p:cNvPicPr>
            <a:picLocks noChangeAspect="1"/>
          </p:cNvPicPr>
          <p:nvPr/>
        </p:nvPicPr>
        <p:blipFill>
          <a:blip r:embed="rId8"/>
          <a:stretch>
            <a:fillRect/>
          </a:stretch>
        </p:blipFill>
        <p:spPr>
          <a:xfrm>
            <a:off x="5767519" y="3705153"/>
            <a:ext cx="6085714" cy="885714"/>
          </a:xfrm>
          <a:prstGeom prst="rect">
            <a:avLst/>
          </a:prstGeom>
        </p:spPr>
      </p:pic>
      <p:pic>
        <p:nvPicPr>
          <p:cNvPr id="26" name="图片 25">
            <a:extLst>
              <a:ext uri="{FF2B5EF4-FFF2-40B4-BE49-F238E27FC236}">
                <a16:creationId xmlns:a16="http://schemas.microsoft.com/office/drawing/2014/main" id="{F0E62B04-EF6A-4A9F-AD9A-B99C833C89C7}"/>
              </a:ext>
            </a:extLst>
          </p:cNvPr>
          <p:cNvPicPr>
            <a:picLocks noChangeAspect="1"/>
          </p:cNvPicPr>
          <p:nvPr/>
        </p:nvPicPr>
        <p:blipFill>
          <a:blip r:embed="rId9"/>
          <a:stretch>
            <a:fillRect/>
          </a:stretch>
        </p:blipFill>
        <p:spPr>
          <a:xfrm>
            <a:off x="5982827" y="4628133"/>
            <a:ext cx="4380373" cy="706709"/>
          </a:xfrm>
          <a:prstGeom prst="rect">
            <a:avLst/>
          </a:prstGeom>
        </p:spPr>
      </p:pic>
      <p:pic>
        <p:nvPicPr>
          <p:cNvPr id="28" name="图片 27">
            <a:extLst>
              <a:ext uri="{FF2B5EF4-FFF2-40B4-BE49-F238E27FC236}">
                <a16:creationId xmlns:a16="http://schemas.microsoft.com/office/drawing/2014/main" id="{39D608DE-BB53-4E76-8745-2DF5A1008E99}"/>
              </a:ext>
            </a:extLst>
          </p:cNvPr>
          <p:cNvPicPr>
            <a:picLocks noChangeAspect="1"/>
          </p:cNvPicPr>
          <p:nvPr/>
        </p:nvPicPr>
        <p:blipFill>
          <a:blip r:embed="rId10"/>
          <a:stretch>
            <a:fillRect/>
          </a:stretch>
        </p:blipFill>
        <p:spPr>
          <a:xfrm>
            <a:off x="10708005" y="4776670"/>
            <a:ext cx="1440180" cy="322066"/>
          </a:xfrm>
          <a:prstGeom prst="rect">
            <a:avLst/>
          </a:prstGeom>
        </p:spPr>
      </p:pic>
      <p:pic>
        <p:nvPicPr>
          <p:cNvPr id="30" name="图片 29">
            <a:extLst>
              <a:ext uri="{FF2B5EF4-FFF2-40B4-BE49-F238E27FC236}">
                <a16:creationId xmlns:a16="http://schemas.microsoft.com/office/drawing/2014/main" id="{B8278308-73EC-4F79-BF6B-1F5A8D563B67}"/>
              </a:ext>
            </a:extLst>
          </p:cNvPr>
          <p:cNvPicPr>
            <a:picLocks noChangeAspect="1"/>
          </p:cNvPicPr>
          <p:nvPr/>
        </p:nvPicPr>
        <p:blipFill>
          <a:blip r:embed="rId11"/>
          <a:stretch>
            <a:fillRect/>
          </a:stretch>
        </p:blipFill>
        <p:spPr>
          <a:xfrm>
            <a:off x="6265189" y="5389181"/>
            <a:ext cx="4192439" cy="554113"/>
          </a:xfrm>
          <a:prstGeom prst="rect">
            <a:avLst/>
          </a:prstGeom>
        </p:spPr>
      </p:pic>
      <p:pic>
        <p:nvPicPr>
          <p:cNvPr id="32" name="图片 31">
            <a:extLst>
              <a:ext uri="{FF2B5EF4-FFF2-40B4-BE49-F238E27FC236}">
                <a16:creationId xmlns:a16="http://schemas.microsoft.com/office/drawing/2014/main" id="{3018D51B-3B95-472B-A35D-0B2259B005E5}"/>
              </a:ext>
            </a:extLst>
          </p:cNvPr>
          <p:cNvPicPr>
            <a:picLocks noChangeAspect="1"/>
          </p:cNvPicPr>
          <p:nvPr/>
        </p:nvPicPr>
        <p:blipFill>
          <a:blip r:embed="rId12"/>
          <a:stretch>
            <a:fillRect/>
          </a:stretch>
        </p:blipFill>
        <p:spPr>
          <a:xfrm>
            <a:off x="5982827" y="6076712"/>
            <a:ext cx="4441333" cy="462515"/>
          </a:xfrm>
          <a:prstGeom prst="rect">
            <a:avLst/>
          </a:prstGeom>
        </p:spPr>
      </p:pic>
    </p:spTree>
    <p:extLst>
      <p:ext uri="{BB962C8B-B14F-4D97-AF65-F5344CB8AC3E}">
        <p14:creationId xmlns:p14="http://schemas.microsoft.com/office/powerpoint/2010/main" val="414158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DDD74E5-388A-4E67-A20C-42C493B542F1}"/>
              </a:ext>
            </a:extLst>
          </p:cNvPr>
          <p:cNvPicPr>
            <a:picLocks noChangeAspect="1"/>
          </p:cNvPicPr>
          <p:nvPr/>
        </p:nvPicPr>
        <p:blipFill>
          <a:blip r:embed="rId3"/>
          <a:stretch>
            <a:fillRect/>
          </a:stretch>
        </p:blipFill>
        <p:spPr>
          <a:xfrm>
            <a:off x="6964364" y="592059"/>
            <a:ext cx="5186459" cy="1819019"/>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592059"/>
            <a:ext cx="4192438" cy="482946"/>
          </a:xfrm>
        </p:spPr>
        <p:txBody>
          <a:bodyPr/>
          <a:lstStyle/>
          <a:p>
            <a:pPr algn="l"/>
            <a:r>
              <a:rPr kumimoji="1" lang="en-US" altLang="zh-CN" sz="4000" dirty="0">
                <a:latin typeface="Times New Roman" panose="02020603050405020304" pitchFamily="18" charset="0"/>
              </a:rPr>
              <a:t>Method</a:t>
            </a:r>
          </a:p>
        </p:txBody>
      </p:sp>
      <p:sp>
        <p:nvSpPr>
          <p:cNvPr id="12" name="矩形 11">
            <a:extLst>
              <a:ext uri="{FF2B5EF4-FFF2-40B4-BE49-F238E27FC236}">
                <a16:creationId xmlns:a16="http://schemas.microsoft.com/office/drawing/2014/main" id="{0D41E401-FE18-463F-881C-2D3DFDAD7044}"/>
              </a:ext>
            </a:extLst>
          </p:cNvPr>
          <p:cNvSpPr/>
          <p:nvPr/>
        </p:nvSpPr>
        <p:spPr>
          <a:xfrm>
            <a:off x="10424865" y="697546"/>
            <a:ext cx="1767135" cy="1466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4" name="图片 3">
            <a:extLst>
              <a:ext uri="{FF2B5EF4-FFF2-40B4-BE49-F238E27FC236}">
                <a16:creationId xmlns:a16="http://schemas.microsoft.com/office/drawing/2014/main" id="{3D3875E9-9A5C-44A0-8563-0507067FE596}"/>
              </a:ext>
            </a:extLst>
          </p:cNvPr>
          <p:cNvPicPr>
            <a:picLocks noChangeAspect="1"/>
          </p:cNvPicPr>
          <p:nvPr/>
        </p:nvPicPr>
        <p:blipFill>
          <a:blip r:embed="rId4"/>
          <a:stretch>
            <a:fillRect/>
          </a:stretch>
        </p:blipFill>
        <p:spPr>
          <a:xfrm>
            <a:off x="7880839" y="2745165"/>
            <a:ext cx="3872145" cy="3777702"/>
          </a:xfrm>
          <a:prstGeom prst="rect">
            <a:avLst/>
          </a:prstGeom>
        </p:spPr>
      </p:pic>
      <p:pic>
        <p:nvPicPr>
          <p:cNvPr id="9" name="图片 8">
            <a:extLst>
              <a:ext uri="{FF2B5EF4-FFF2-40B4-BE49-F238E27FC236}">
                <a16:creationId xmlns:a16="http://schemas.microsoft.com/office/drawing/2014/main" id="{9250445C-B38F-4BD8-806D-04030E10C42C}"/>
              </a:ext>
            </a:extLst>
          </p:cNvPr>
          <p:cNvPicPr>
            <a:picLocks noChangeAspect="1"/>
          </p:cNvPicPr>
          <p:nvPr/>
        </p:nvPicPr>
        <p:blipFill rotWithShape="1">
          <a:blip r:embed="rId5"/>
          <a:srcRect t="7218"/>
          <a:stretch/>
        </p:blipFill>
        <p:spPr>
          <a:xfrm>
            <a:off x="359885" y="1313021"/>
            <a:ext cx="2366807" cy="449052"/>
          </a:xfrm>
          <a:prstGeom prst="rect">
            <a:avLst/>
          </a:prstGeom>
        </p:spPr>
      </p:pic>
      <p:pic>
        <p:nvPicPr>
          <p:cNvPr id="11" name="图片 10">
            <a:extLst>
              <a:ext uri="{FF2B5EF4-FFF2-40B4-BE49-F238E27FC236}">
                <a16:creationId xmlns:a16="http://schemas.microsoft.com/office/drawing/2014/main" id="{1AB0D03F-00C1-4132-B9F8-5B649870A752}"/>
              </a:ext>
            </a:extLst>
          </p:cNvPr>
          <p:cNvPicPr>
            <a:picLocks noChangeAspect="1"/>
          </p:cNvPicPr>
          <p:nvPr/>
        </p:nvPicPr>
        <p:blipFill>
          <a:blip r:embed="rId6"/>
          <a:stretch>
            <a:fillRect/>
          </a:stretch>
        </p:blipFill>
        <p:spPr>
          <a:xfrm>
            <a:off x="3232776" y="1269900"/>
            <a:ext cx="1267820" cy="404391"/>
          </a:xfrm>
          <a:prstGeom prst="rect">
            <a:avLst/>
          </a:prstGeom>
        </p:spPr>
      </p:pic>
      <p:pic>
        <p:nvPicPr>
          <p:cNvPr id="15" name="图片 14">
            <a:extLst>
              <a:ext uri="{FF2B5EF4-FFF2-40B4-BE49-F238E27FC236}">
                <a16:creationId xmlns:a16="http://schemas.microsoft.com/office/drawing/2014/main" id="{58AC6A35-0D4A-45FD-B293-50F06BD66089}"/>
              </a:ext>
            </a:extLst>
          </p:cNvPr>
          <p:cNvPicPr>
            <a:picLocks noChangeAspect="1"/>
          </p:cNvPicPr>
          <p:nvPr/>
        </p:nvPicPr>
        <p:blipFill>
          <a:blip r:embed="rId7"/>
          <a:stretch>
            <a:fillRect/>
          </a:stretch>
        </p:blipFill>
        <p:spPr>
          <a:xfrm>
            <a:off x="4680042" y="1372219"/>
            <a:ext cx="341096" cy="342625"/>
          </a:xfrm>
          <a:prstGeom prst="rect">
            <a:avLst/>
          </a:prstGeom>
        </p:spPr>
      </p:pic>
      <p:grpSp>
        <p:nvGrpSpPr>
          <p:cNvPr id="27" name="组合 26">
            <a:extLst>
              <a:ext uri="{FF2B5EF4-FFF2-40B4-BE49-F238E27FC236}">
                <a16:creationId xmlns:a16="http://schemas.microsoft.com/office/drawing/2014/main" id="{B36353E7-BEBC-4329-A58C-BEF7D265E96F}"/>
              </a:ext>
            </a:extLst>
          </p:cNvPr>
          <p:cNvGrpSpPr/>
          <p:nvPr/>
        </p:nvGrpSpPr>
        <p:grpSpPr>
          <a:xfrm>
            <a:off x="4992067" y="1319530"/>
            <a:ext cx="892795" cy="363651"/>
            <a:chOff x="5068609" y="1269900"/>
            <a:chExt cx="1053742" cy="440399"/>
          </a:xfrm>
        </p:grpSpPr>
        <p:grpSp>
          <p:nvGrpSpPr>
            <p:cNvPr id="23" name="组合 22">
              <a:extLst>
                <a:ext uri="{FF2B5EF4-FFF2-40B4-BE49-F238E27FC236}">
                  <a16:creationId xmlns:a16="http://schemas.microsoft.com/office/drawing/2014/main" id="{23CBCBD4-0572-4467-AFE1-1F9E7076C296}"/>
                </a:ext>
              </a:extLst>
            </p:cNvPr>
            <p:cNvGrpSpPr/>
            <p:nvPr/>
          </p:nvGrpSpPr>
          <p:grpSpPr>
            <a:xfrm>
              <a:off x="5068609" y="1269900"/>
              <a:ext cx="1053742" cy="440399"/>
              <a:chOff x="5068609" y="1269900"/>
              <a:chExt cx="1053742" cy="440399"/>
            </a:xfrm>
          </p:grpSpPr>
          <p:pic>
            <p:nvPicPr>
              <p:cNvPr id="19" name="图片 18">
                <a:extLst>
                  <a:ext uri="{FF2B5EF4-FFF2-40B4-BE49-F238E27FC236}">
                    <a16:creationId xmlns:a16="http://schemas.microsoft.com/office/drawing/2014/main" id="{99F91842-AAB8-4F51-9056-1FC850F9BFCE}"/>
                  </a:ext>
                </a:extLst>
              </p:cNvPr>
              <p:cNvPicPr>
                <a:picLocks noChangeAspect="1"/>
              </p:cNvPicPr>
              <p:nvPr/>
            </p:nvPicPr>
            <p:blipFill rotWithShape="1">
              <a:blip r:embed="rId8"/>
              <a:srcRect l="26936"/>
              <a:stretch/>
            </p:blipFill>
            <p:spPr>
              <a:xfrm>
                <a:off x="5068609" y="1269900"/>
                <a:ext cx="1033153" cy="440399"/>
              </a:xfrm>
              <a:prstGeom prst="rect">
                <a:avLst/>
              </a:prstGeom>
            </p:spPr>
          </p:pic>
          <p:pic>
            <p:nvPicPr>
              <p:cNvPr id="22" name="图片 21">
                <a:extLst>
                  <a:ext uri="{FF2B5EF4-FFF2-40B4-BE49-F238E27FC236}">
                    <a16:creationId xmlns:a16="http://schemas.microsoft.com/office/drawing/2014/main" id="{FEEFF93A-8F05-4EE4-93EB-51B8C8CA463F}"/>
                  </a:ext>
                </a:extLst>
              </p:cNvPr>
              <p:cNvPicPr>
                <a:picLocks noChangeAspect="1"/>
              </p:cNvPicPr>
              <p:nvPr/>
            </p:nvPicPr>
            <p:blipFill>
              <a:blip r:embed="rId9"/>
              <a:stretch>
                <a:fillRect/>
              </a:stretch>
            </p:blipFill>
            <p:spPr>
              <a:xfrm>
                <a:off x="5931553" y="1316739"/>
                <a:ext cx="190798" cy="228332"/>
              </a:xfrm>
              <a:prstGeom prst="rect">
                <a:avLst/>
              </a:prstGeom>
            </p:spPr>
          </p:pic>
        </p:grpSp>
        <p:pic>
          <p:nvPicPr>
            <p:cNvPr id="25" name="图片 24">
              <a:extLst>
                <a:ext uri="{FF2B5EF4-FFF2-40B4-BE49-F238E27FC236}">
                  <a16:creationId xmlns:a16="http://schemas.microsoft.com/office/drawing/2014/main" id="{71449070-012C-4739-A900-9704C69B682C}"/>
                </a:ext>
              </a:extLst>
            </p:cNvPr>
            <p:cNvPicPr>
              <a:picLocks noChangeAspect="1"/>
            </p:cNvPicPr>
            <p:nvPr/>
          </p:nvPicPr>
          <p:blipFill>
            <a:blip r:embed="rId10"/>
            <a:stretch>
              <a:fillRect/>
            </a:stretch>
          </p:blipFill>
          <p:spPr>
            <a:xfrm>
              <a:off x="5943641" y="1316738"/>
              <a:ext cx="159210" cy="186015"/>
            </a:xfrm>
            <a:prstGeom prst="rect">
              <a:avLst/>
            </a:prstGeom>
          </p:spPr>
        </p:pic>
      </p:grpSp>
      <p:pic>
        <p:nvPicPr>
          <p:cNvPr id="31" name="图片 30">
            <a:extLst>
              <a:ext uri="{FF2B5EF4-FFF2-40B4-BE49-F238E27FC236}">
                <a16:creationId xmlns:a16="http://schemas.microsoft.com/office/drawing/2014/main" id="{88ADD929-06BE-433D-9977-188AD6304C55}"/>
              </a:ext>
            </a:extLst>
          </p:cNvPr>
          <p:cNvPicPr>
            <a:picLocks noChangeAspect="1"/>
          </p:cNvPicPr>
          <p:nvPr/>
        </p:nvPicPr>
        <p:blipFill rotWithShape="1">
          <a:blip r:embed="rId11"/>
          <a:srcRect b="8353"/>
          <a:stretch/>
        </p:blipFill>
        <p:spPr>
          <a:xfrm>
            <a:off x="420123" y="1916247"/>
            <a:ext cx="5464739" cy="370161"/>
          </a:xfrm>
          <a:prstGeom prst="rect">
            <a:avLst/>
          </a:prstGeom>
        </p:spPr>
      </p:pic>
      <p:pic>
        <p:nvPicPr>
          <p:cNvPr id="34" name="图片 33">
            <a:extLst>
              <a:ext uri="{FF2B5EF4-FFF2-40B4-BE49-F238E27FC236}">
                <a16:creationId xmlns:a16="http://schemas.microsoft.com/office/drawing/2014/main" id="{32A00E21-2102-4796-A2BF-91E214DBE795}"/>
              </a:ext>
            </a:extLst>
          </p:cNvPr>
          <p:cNvPicPr>
            <a:picLocks noChangeAspect="1"/>
          </p:cNvPicPr>
          <p:nvPr/>
        </p:nvPicPr>
        <p:blipFill>
          <a:blip r:embed="rId12"/>
          <a:stretch>
            <a:fillRect/>
          </a:stretch>
        </p:blipFill>
        <p:spPr>
          <a:xfrm>
            <a:off x="285110" y="2453161"/>
            <a:ext cx="5734763" cy="1516631"/>
          </a:xfrm>
          <a:prstGeom prst="rect">
            <a:avLst/>
          </a:prstGeom>
        </p:spPr>
      </p:pic>
      <p:pic>
        <p:nvPicPr>
          <p:cNvPr id="36" name="图片 35">
            <a:extLst>
              <a:ext uri="{FF2B5EF4-FFF2-40B4-BE49-F238E27FC236}">
                <a16:creationId xmlns:a16="http://schemas.microsoft.com/office/drawing/2014/main" id="{B53F969D-5623-4C4F-8433-8CC9B72F3C18}"/>
              </a:ext>
            </a:extLst>
          </p:cNvPr>
          <p:cNvPicPr>
            <a:picLocks noChangeAspect="1"/>
          </p:cNvPicPr>
          <p:nvPr/>
        </p:nvPicPr>
        <p:blipFill>
          <a:blip r:embed="rId13"/>
          <a:stretch>
            <a:fillRect/>
          </a:stretch>
        </p:blipFill>
        <p:spPr>
          <a:xfrm>
            <a:off x="1943380" y="4194371"/>
            <a:ext cx="1566623" cy="439645"/>
          </a:xfrm>
          <a:prstGeom prst="rect">
            <a:avLst/>
          </a:prstGeom>
        </p:spPr>
      </p:pic>
      <p:pic>
        <p:nvPicPr>
          <p:cNvPr id="38" name="图片 37">
            <a:extLst>
              <a:ext uri="{FF2B5EF4-FFF2-40B4-BE49-F238E27FC236}">
                <a16:creationId xmlns:a16="http://schemas.microsoft.com/office/drawing/2014/main" id="{9C2EBFDA-C686-46FA-9D29-30C70CB2D34B}"/>
              </a:ext>
            </a:extLst>
          </p:cNvPr>
          <p:cNvPicPr>
            <a:picLocks noChangeAspect="1"/>
          </p:cNvPicPr>
          <p:nvPr/>
        </p:nvPicPr>
        <p:blipFill>
          <a:blip r:embed="rId14"/>
          <a:stretch>
            <a:fillRect/>
          </a:stretch>
        </p:blipFill>
        <p:spPr>
          <a:xfrm>
            <a:off x="420123" y="4662154"/>
            <a:ext cx="5582308" cy="882825"/>
          </a:xfrm>
          <a:prstGeom prst="rect">
            <a:avLst/>
          </a:prstGeom>
        </p:spPr>
      </p:pic>
    </p:spTree>
    <p:extLst>
      <p:ext uri="{BB962C8B-B14F-4D97-AF65-F5344CB8AC3E}">
        <p14:creationId xmlns:p14="http://schemas.microsoft.com/office/powerpoint/2010/main" val="74678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DDD74E5-388A-4E67-A20C-42C493B542F1}"/>
              </a:ext>
            </a:extLst>
          </p:cNvPr>
          <p:cNvPicPr>
            <a:picLocks noChangeAspect="1"/>
          </p:cNvPicPr>
          <p:nvPr/>
        </p:nvPicPr>
        <p:blipFill>
          <a:blip r:embed="rId3"/>
          <a:stretch>
            <a:fillRect/>
          </a:stretch>
        </p:blipFill>
        <p:spPr>
          <a:xfrm>
            <a:off x="6964364" y="592059"/>
            <a:ext cx="5186459" cy="1819019"/>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592059"/>
            <a:ext cx="4192438" cy="482946"/>
          </a:xfrm>
        </p:spPr>
        <p:txBody>
          <a:bodyPr/>
          <a:lstStyle/>
          <a:p>
            <a:pPr algn="l"/>
            <a:r>
              <a:rPr kumimoji="1" lang="en-US" altLang="zh-CN" sz="4000" dirty="0">
                <a:latin typeface="Times New Roman" panose="02020603050405020304" pitchFamily="18" charset="0"/>
              </a:rPr>
              <a:t>Method</a:t>
            </a:r>
          </a:p>
        </p:txBody>
      </p:sp>
      <p:sp>
        <p:nvSpPr>
          <p:cNvPr id="12" name="矩形 11">
            <a:extLst>
              <a:ext uri="{FF2B5EF4-FFF2-40B4-BE49-F238E27FC236}">
                <a16:creationId xmlns:a16="http://schemas.microsoft.com/office/drawing/2014/main" id="{0D41E401-FE18-463F-881C-2D3DFDAD7044}"/>
              </a:ext>
            </a:extLst>
          </p:cNvPr>
          <p:cNvSpPr/>
          <p:nvPr/>
        </p:nvSpPr>
        <p:spPr>
          <a:xfrm>
            <a:off x="10424865" y="697546"/>
            <a:ext cx="1767135" cy="1466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4" name="图片 3">
            <a:extLst>
              <a:ext uri="{FF2B5EF4-FFF2-40B4-BE49-F238E27FC236}">
                <a16:creationId xmlns:a16="http://schemas.microsoft.com/office/drawing/2014/main" id="{3D3875E9-9A5C-44A0-8563-0507067FE596}"/>
              </a:ext>
            </a:extLst>
          </p:cNvPr>
          <p:cNvPicPr>
            <a:picLocks noChangeAspect="1"/>
          </p:cNvPicPr>
          <p:nvPr/>
        </p:nvPicPr>
        <p:blipFill>
          <a:blip r:embed="rId4"/>
          <a:stretch>
            <a:fillRect/>
          </a:stretch>
        </p:blipFill>
        <p:spPr>
          <a:xfrm>
            <a:off x="7880839" y="2745165"/>
            <a:ext cx="3872145" cy="3777702"/>
          </a:xfrm>
          <a:prstGeom prst="rect">
            <a:avLst/>
          </a:prstGeom>
        </p:spPr>
      </p:pic>
      <p:pic>
        <p:nvPicPr>
          <p:cNvPr id="3" name="图片 2">
            <a:extLst>
              <a:ext uri="{FF2B5EF4-FFF2-40B4-BE49-F238E27FC236}">
                <a16:creationId xmlns:a16="http://schemas.microsoft.com/office/drawing/2014/main" id="{5D41CE80-34B1-405A-BBDD-178E652BB92A}"/>
              </a:ext>
            </a:extLst>
          </p:cNvPr>
          <p:cNvPicPr>
            <a:picLocks noChangeAspect="1"/>
          </p:cNvPicPr>
          <p:nvPr/>
        </p:nvPicPr>
        <p:blipFill>
          <a:blip r:embed="rId5"/>
          <a:stretch>
            <a:fillRect/>
          </a:stretch>
        </p:blipFill>
        <p:spPr>
          <a:xfrm>
            <a:off x="1497544" y="1138044"/>
            <a:ext cx="5060541" cy="1819019"/>
          </a:xfrm>
          <a:prstGeom prst="rect">
            <a:avLst/>
          </a:prstGeom>
        </p:spPr>
      </p:pic>
      <p:pic>
        <p:nvPicPr>
          <p:cNvPr id="6" name="图片 5">
            <a:extLst>
              <a:ext uri="{FF2B5EF4-FFF2-40B4-BE49-F238E27FC236}">
                <a16:creationId xmlns:a16="http://schemas.microsoft.com/office/drawing/2014/main" id="{4DD6B33A-7225-4E3D-8D80-0B41869F4291}"/>
              </a:ext>
            </a:extLst>
          </p:cNvPr>
          <p:cNvPicPr>
            <a:picLocks noChangeAspect="1"/>
          </p:cNvPicPr>
          <p:nvPr/>
        </p:nvPicPr>
        <p:blipFill>
          <a:blip r:embed="rId6"/>
          <a:stretch>
            <a:fillRect/>
          </a:stretch>
        </p:blipFill>
        <p:spPr>
          <a:xfrm>
            <a:off x="643799" y="2939183"/>
            <a:ext cx="5914286" cy="609524"/>
          </a:xfrm>
          <a:prstGeom prst="rect">
            <a:avLst/>
          </a:prstGeom>
        </p:spPr>
      </p:pic>
      <p:pic>
        <p:nvPicPr>
          <p:cNvPr id="10" name="图片 9">
            <a:extLst>
              <a:ext uri="{FF2B5EF4-FFF2-40B4-BE49-F238E27FC236}">
                <a16:creationId xmlns:a16="http://schemas.microsoft.com/office/drawing/2014/main" id="{43EB76DE-9870-420A-8727-9312D3038948}"/>
              </a:ext>
            </a:extLst>
          </p:cNvPr>
          <p:cNvPicPr>
            <a:picLocks noChangeAspect="1"/>
          </p:cNvPicPr>
          <p:nvPr/>
        </p:nvPicPr>
        <p:blipFill>
          <a:blip r:embed="rId7"/>
          <a:stretch>
            <a:fillRect/>
          </a:stretch>
        </p:blipFill>
        <p:spPr>
          <a:xfrm>
            <a:off x="1029514" y="3615359"/>
            <a:ext cx="5495238" cy="1257143"/>
          </a:xfrm>
          <a:prstGeom prst="rect">
            <a:avLst/>
          </a:prstGeom>
        </p:spPr>
      </p:pic>
      <p:pic>
        <p:nvPicPr>
          <p:cNvPr id="14" name="图片 13">
            <a:extLst>
              <a:ext uri="{FF2B5EF4-FFF2-40B4-BE49-F238E27FC236}">
                <a16:creationId xmlns:a16="http://schemas.microsoft.com/office/drawing/2014/main" id="{9AAD6DE8-3B93-43BE-B55E-6B1E8835BDF1}"/>
              </a:ext>
            </a:extLst>
          </p:cNvPr>
          <p:cNvPicPr>
            <a:picLocks noChangeAspect="1"/>
          </p:cNvPicPr>
          <p:nvPr/>
        </p:nvPicPr>
        <p:blipFill>
          <a:blip r:embed="rId8"/>
          <a:stretch>
            <a:fillRect/>
          </a:stretch>
        </p:blipFill>
        <p:spPr>
          <a:xfrm>
            <a:off x="677133" y="4929480"/>
            <a:ext cx="5847619" cy="790476"/>
          </a:xfrm>
          <a:prstGeom prst="rect">
            <a:avLst/>
          </a:prstGeom>
        </p:spPr>
      </p:pic>
      <p:pic>
        <p:nvPicPr>
          <p:cNvPr id="18" name="图片 17">
            <a:extLst>
              <a:ext uri="{FF2B5EF4-FFF2-40B4-BE49-F238E27FC236}">
                <a16:creationId xmlns:a16="http://schemas.microsoft.com/office/drawing/2014/main" id="{DAB4A2FB-C8EB-4657-9A0C-8179C225FEE2}"/>
              </a:ext>
            </a:extLst>
          </p:cNvPr>
          <p:cNvPicPr>
            <a:picLocks noChangeAspect="1"/>
          </p:cNvPicPr>
          <p:nvPr/>
        </p:nvPicPr>
        <p:blipFill>
          <a:blip r:embed="rId9"/>
          <a:stretch>
            <a:fillRect/>
          </a:stretch>
        </p:blipFill>
        <p:spPr>
          <a:xfrm>
            <a:off x="191419" y="5719956"/>
            <a:ext cx="6333333" cy="952381"/>
          </a:xfrm>
          <a:prstGeom prst="rect">
            <a:avLst/>
          </a:prstGeom>
        </p:spPr>
      </p:pic>
    </p:spTree>
    <p:extLst>
      <p:ext uri="{BB962C8B-B14F-4D97-AF65-F5344CB8AC3E}">
        <p14:creationId xmlns:p14="http://schemas.microsoft.com/office/powerpoint/2010/main" val="52972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13508</TotalTime>
  <Words>1201</Words>
  <Application>Microsoft Office PowerPoint</Application>
  <PresentationFormat>宽屏</PresentationFormat>
  <Paragraphs>76</Paragraphs>
  <Slides>16</Slides>
  <Notes>11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NimbusRomNo9L-Regu</vt:lpstr>
      <vt:lpstr>等线</vt:lpstr>
      <vt:lpstr>黑体</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Introduction</vt:lpstr>
      <vt:lpstr>Method</vt:lpstr>
      <vt:lpstr>Method</vt:lpstr>
      <vt:lpstr>Method</vt:lpstr>
      <vt:lpstr>Method</vt:lpstr>
      <vt:lpstr>Method</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yin yabo</cp:lastModifiedBy>
  <cp:revision>1660</cp:revision>
  <dcterms:created xsi:type="dcterms:W3CDTF">2017-04-22T07:59:00Z</dcterms:created>
  <dcterms:modified xsi:type="dcterms:W3CDTF">2022-01-23T04:00:00Z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